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8"/>
  </p:notesMasterIdLst>
  <p:sldIdLst>
    <p:sldId id="256" r:id="rId2"/>
    <p:sldId id="257" r:id="rId3"/>
    <p:sldId id="258" r:id="rId4"/>
    <p:sldId id="259" r:id="rId5"/>
    <p:sldId id="261" r:id="rId6"/>
    <p:sldId id="293" r:id="rId7"/>
    <p:sldId id="263" r:id="rId8"/>
    <p:sldId id="264" r:id="rId9"/>
    <p:sldId id="294" r:id="rId10"/>
    <p:sldId id="29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95" r:id="rId29"/>
    <p:sldId id="285" r:id="rId30"/>
    <p:sldId id="286" r:id="rId31"/>
    <p:sldId id="287" r:id="rId32"/>
    <p:sldId id="288" r:id="rId33"/>
    <p:sldId id="289" r:id="rId34"/>
    <p:sldId id="290" r:id="rId35"/>
    <p:sldId id="292"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21" autoAdjust="0"/>
  </p:normalViewPr>
  <p:slideViewPr>
    <p:cSldViewPr snapToGrid="0">
      <p:cViewPr varScale="1">
        <p:scale>
          <a:sx n="98" d="100"/>
          <a:sy n="98"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D0FE-E897-44B3-BC2E-42C7C42DA950}" type="datetimeFigureOut">
              <a:rPr lang="en-US" smtClean="0"/>
              <a:t>7/1/2019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AC565-06CC-483D-BA6A-2D2DC1EB3371}" type="slidenum">
              <a:rPr lang="en-US" smtClean="0"/>
              <a:t>‹#›</a:t>
            </a:fld>
            <a:endParaRPr lang="en-US"/>
          </a:p>
        </p:txBody>
      </p:sp>
    </p:spTree>
    <p:extLst>
      <p:ext uri="{BB962C8B-B14F-4D97-AF65-F5344CB8AC3E}">
        <p14:creationId xmlns:p14="http://schemas.microsoft.com/office/powerpoint/2010/main" val="101483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a:p>
            <a:r>
              <a:rPr lang="en-US" dirty="0"/>
              <a:t>Wanted to do Continuous Delivery. But couldn’t, because bug rates were too high, thus validation high.</a:t>
            </a:r>
          </a:p>
          <a:p>
            <a:endParaRPr lang="en-US" dirty="0"/>
          </a:p>
          <a:p>
            <a:r>
              <a:rPr lang="en-US" dirty="0"/>
              <a:t>Asked each team what the problem was. Clustered the problems &amp; assigned votes.</a:t>
            </a:r>
          </a:p>
          <a:p>
            <a:endParaRPr lang="en-US" dirty="0"/>
          </a:p>
          <a:p>
            <a:r>
              <a:rPr lang="en-US" dirty="0"/>
              <a:t>Median item got 1 vote. Max item got 3 teams that thought it was their problem to solve, 3 that wanted someone to solve it for them – but not the 3 who thought it was theirs.</a:t>
            </a:r>
          </a:p>
        </p:txBody>
      </p:sp>
      <p:sp>
        <p:nvSpPr>
          <p:cNvPr id="4" name="Slide Number Placeholder 3"/>
          <p:cNvSpPr>
            <a:spLocks noGrp="1"/>
          </p:cNvSpPr>
          <p:nvPr>
            <p:ph type="sldNum" sz="quarter" idx="5"/>
          </p:nvPr>
        </p:nvSpPr>
        <p:spPr/>
        <p:txBody>
          <a:bodyPr/>
          <a:lstStyle/>
          <a:p>
            <a:fld id="{24CAC565-06CC-483D-BA6A-2D2DC1EB3371}" type="slidenum">
              <a:rPr lang="en-US" smtClean="0"/>
              <a:t>2</a:t>
            </a:fld>
            <a:endParaRPr lang="en-US"/>
          </a:p>
        </p:txBody>
      </p:sp>
    </p:spTree>
    <p:extLst>
      <p:ext uri="{BB962C8B-B14F-4D97-AF65-F5344CB8AC3E}">
        <p14:creationId xmlns:p14="http://schemas.microsoft.com/office/powerpoint/2010/main" val="174538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a:p>
            <a:r>
              <a:rPr lang="en-US" dirty="0"/>
              <a:t>The job definition for leaders is not what we need.</a:t>
            </a:r>
          </a:p>
        </p:txBody>
      </p:sp>
      <p:sp>
        <p:nvSpPr>
          <p:cNvPr id="4" name="Slide Number Placeholder 3"/>
          <p:cNvSpPr>
            <a:spLocks noGrp="1"/>
          </p:cNvSpPr>
          <p:nvPr>
            <p:ph type="sldNum" sz="quarter" idx="5"/>
          </p:nvPr>
        </p:nvSpPr>
        <p:spPr/>
        <p:txBody>
          <a:bodyPr/>
          <a:lstStyle/>
          <a:p>
            <a:fld id="{24CAC565-06CC-483D-BA6A-2D2DC1EB3371}" type="slidenum">
              <a:rPr lang="en-US" smtClean="0"/>
              <a:t>11</a:t>
            </a:fld>
            <a:endParaRPr lang="en-US"/>
          </a:p>
        </p:txBody>
      </p:sp>
    </p:spTree>
    <p:extLst>
      <p:ext uri="{BB962C8B-B14F-4D97-AF65-F5344CB8AC3E}">
        <p14:creationId xmlns:p14="http://schemas.microsoft.com/office/powerpoint/2010/main" val="366681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12</a:t>
            </a:fld>
            <a:endParaRPr lang="en-US"/>
          </a:p>
        </p:txBody>
      </p:sp>
    </p:spTree>
    <p:extLst>
      <p:ext uri="{BB962C8B-B14F-4D97-AF65-F5344CB8AC3E}">
        <p14:creationId xmlns:p14="http://schemas.microsoft.com/office/powerpoint/2010/main" val="15764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Balance team autonomy with responsibility. Autonomy doesn’t go wild; leaders don’t stifle action.</a:t>
            </a:r>
          </a:p>
          <a:p>
            <a:endParaRPr lang="en-US" dirty="0"/>
          </a:p>
          <a:p>
            <a:r>
              <a:rPr lang="en-US" dirty="0"/>
              <a:t>And this allows local alignment and action, without requiring global alignment. Exactly what we need in order to solve Technical Debt.</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13</a:t>
            </a:fld>
            <a:endParaRPr lang="en-US"/>
          </a:p>
        </p:txBody>
      </p:sp>
    </p:spTree>
    <p:extLst>
      <p:ext uri="{BB962C8B-B14F-4D97-AF65-F5344CB8AC3E}">
        <p14:creationId xmlns:p14="http://schemas.microsoft.com/office/powerpoint/2010/main" val="11864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14</a:t>
            </a:fld>
            <a:endParaRPr lang="en-US"/>
          </a:p>
        </p:txBody>
      </p:sp>
    </p:spTree>
    <p:extLst>
      <p:ext uri="{BB962C8B-B14F-4D97-AF65-F5344CB8AC3E}">
        <p14:creationId xmlns:p14="http://schemas.microsoft.com/office/powerpoint/2010/main" val="413245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a:p>
            <a:r>
              <a:rPr lang="en-US" dirty="0"/>
              <a:t>We have a framework for doing this in practice. It consists of modifications to any iterative method.</a:t>
            </a:r>
          </a:p>
        </p:txBody>
      </p:sp>
      <p:sp>
        <p:nvSpPr>
          <p:cNvPr id="4" name="Slide Number Placeholder 3"/>
          <p:cNvSpPr>
            <a:spLocks noGrp="1"/>
          </p:cNvSpPr>
          <p:nvPr>
            <p:ph type="sldNum" sz="quarter" idx="5"/>
          </p:nvPr>
        </p:nvSpPr>
        <p:spPr/>
        <p:txBody>
          <a:bodyPr/>
          <a:lstStyle/>
          <a:p>
            <a:fld id="{24CAC565-06CC-483D-BA6A-2D2DC1EB3371}" type="slidenum">
              <a:rPr lang="en-US" smtClean="0"/>
              <a:t>15</a:t>
            </a:fld>
            <a:endParaRPr lang="en-US"/>
          </a:p>
        </p:txBody>
      </p:sp>
    </p:spTree>
    <p:extLst>
      <p:ext uri="{BB962C8B-B14F-4D97-AF65-F5344CB8AC3E}">
        <p14:creationId xmlns:p14="http://schemas.microsoft.com/office/powerpoint/2010/main" val="3850649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16</a:t>
            </a:fld>
            <a:endParaRPr lang="en-US"/>
          </a:p>
        </p:txBody>
      </p:sp>
    </p:spTree>
    <p:extLst>
      <p:ext uri="{BB962C8B-B14F-4D97-AF65-F5344CB8AC3E}">
        <p14:creationId xmlns:p14="http://schemas.microsoft.com/office/powerpoint/2010/main" val="156687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17</a:t>
            </a:fld>
            <a:endParaRPr lang="en-US"/>
          </a:p>
        </p:txBody>
      </p:sp>
    </p:spTree>
    <p:extLst>
      <p:ext uri="{BB962C8B-B14F-4D97-AF65-F5344CB8AC3E}">
        <p14:creationId xmlns:p14="http://schemas.microsoft.com/office/powerpoint/2010/main" val="162846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18</a:t>
            </a:fld>
            <a:endParaRPr lang="en-US"/>
          </a:p>
        </p:txBody>
      </p:sp>
    </p:spTree>
    <p:extLst>
      <p:ext uri="{BB962C8B-B14F-4D97-AF65-F5344CB8AC3E}">
        <p14:creationId xmlns:p14="http://schemas.microsoft.com/office/powerpoint/2010/main" val="255328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19</a:t>
            </a:fld>
            <a:endParaRPr lang="en-US"/>
          </a:p>
        </p:txBody>
      </p:sp>
    </p:spTree>
    <p:extLst>
      <p:ext uri="{BB962C8B-B14F-4D97-AF65-F5344CB8AC3E}">
        <p14:creationId xmlns:p14="http://schemas.microsoft.com/office/powerpoint/2010/main" val="397019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20</a:t>
            </a:fld>
            <a:endParaRPr lang="en-US"/>
          </a:p>
        </p:txBody>
      </p:sp>
    </p:spTree>
    <p:extLst>
      <p:ext uri="{BB962C8B-B14F-4D97-AF65-F5344CB8AC3E}">
        <p14:creationId xmlns:p14="http://schemas.microsoft.com/office/powerpoint/2010/main" val="425719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a:t>
            </a:fld>
            <a:endParaRPr lang="en-US"/>
          </a:p>
        </p:txBody>
      </p:sp>
    </p:spTree>
    <p:extLst>
      <p:ext uri="{BB962C8B-B14F-4D97-AF65-F5344CB8AC3E}">
        <p14:creationId xmlns:p14="http://schemas.microsoft.com/office/powerpoint/2010/main" val="182134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21</a:t>
            </a:fld>
            <a:endParaRPr lang="en-US"/>
          </a:p>
        </p:txBody>
      </p:sp>
    </p:spTree>
    <p:extLst>
      <p:ext uri="{BB962C8B-B14F-4D97-AF65-F5344CB8AC3E}">
        <p14:creationId xmlns:p14="http://schemas.microsoft.com/office/powerpoint/2010/main" val="3936027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Experiment vs improvement</a:t>
            </a:r>
          </a:p>
          <a:p>
            <a:pPr marL="0" indent="0">
              <a:buNone/>
            </a:pPr>
            <a:endParaRPr lang="en-US" dirty="0"/>
          </a:p>
          <a:p>
            <a:r>
              <a:rPr lang="en-US" dirty="0"/>
              <a:t>The purpose of an </a:t>
            </a:r>
            <a:r>
              <a:rPr lang="en-US" b="1" dirty="0"/>
              <a:t>improvement</a:t>
            </a:r>
            <a:r>
              <a:rPr lang="en-US" dirty="0"/>
              <a:t> is to directly reduce debt – you know your ROI</a:t>
            </a:r>
          </a:p>
          <a:p>
            <a:endParaRPr lang="en-US" dirty="0"/>
          </a:p>
          <a:p>
            <a:r>
              <a:rPr lang="en-US" dirty="0"/>
              <a:t>The purpose of an </a:t>
            </a:r>
            <a:r>
              <a:rPr lang="en-US" b="1" dirty="0"/>
              <a:t>experiment</a:t>
            </a:r>
            <a:r>
              <a:rPr lang="en-US" dirty="0"/>
              <a:t> is to learn what improvements should be done later – you’re finding the ROI</a:t>
            </a:r>
          </a:p>
          <a:p>
            <a:endParaRPr lang="en-US" dirty="0"/>
          </a:p>
          <a:p>
            <a:r>
              <a:rPr lang="en-US" dirty="0"/>
              <a:t>Understanding the proper ratio between experiments and improvements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22</a:t>
            </a:fld>
            <a:endParaRPr lang="en-US"/>
          </a:p>
        </p:txBody>
      </p:sp>
    </p:spTree>
    <p:extLst>
      <p:ext uri="{BB962C8B-B14F-4D97-AF65-F5344CB8AC3E}">
        <p14:creationId xmlns:p14="http://schemas.microsoft.com/office/powerpoint/2010/main" val="3144200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Shifting from task to mindset – ACTUALLY trusting the teams to run your business. How many dollars do you lose by letting teams screw up versus how many dollars do you lose by NOT letting teams innovate?</a:t>
            </a:r>
          </a:p>
          <a:p>
            <a:pPr marL="0" indent="0">
              <a:buNone/>
            </a:pPr>
            <a:endParaRPr lang="en-US" dirty="0"/>
          </a:p>
          <a:p>
            <a:pPr marL="0" indent="0">
              <a:buNone/>
            </a:pPr>
            <a:r>
              <a:rPr lang="en-US" dirty="0"/>
              <a:t>And yes, there is a way to do this without leaders losing their jobs!</a:t>
            </a:r>
          </a:p>
          <a:p>
            <a:pPr marL="0" indent="0">
              <a:buNone/>
            </a:pPr>
            <a:endParaRPr lang="en-US" dirty="0"/>
          </a:p>
          <a:p>
            <a:pPr marL="0" indent="0">
              <a:buNone/>
            </a:pPr>
            <a:r>
              <a:rPr lang="en-US" dirty="0"/>
              <a:t>Craig: work on my goal -&gt; define how you would measure. They started measuring &amp; improving. In next re-org, he moved up 2 levels.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23</a:t>
            </a:fld>
            <a:endParaRPr lang="en-US"/>
          </a:p>
        </p:txBody>
      </p:sp>
    </p:spTree>
    <p:extLst>
      <p:ext uri="{BB962C8B-B14F-4D97-AF65-F5344CB8AC3E}">
        <p14:creationId xmlns:p14="http://schemas.microsoft.com/office/powerpoint/2010/main" val="2746389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24</a:t>
            </a:fld>
            <a:endParaRPr lang="en-US"/>
          </a:p>
        </p:txBody>
      </p:sp>
    </p:spTree>
    <p:extLst>
      <p:ext uri="{BB962C8B-B14F-4D97-AF65-F5344CB8AC3E}">
        <p14:creationId xmlns:p14="http://schemas.microsoft.com/office/powerpoint/2010/main" val="1325744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25</a:t>
            </a:fld>
            <a:endParaRPr lang="en-US"/>
          </a:p>
        </p:txBody>
      </p:sp>
    </p:spTree>
    <p:extLst>
      <p:ext uri="{BB962C8B-B14F-4D97-AF65-F5344CB8AC3E}">
        <p14:creationId xmlns:p14="http://schemas.microsoft.com/office/powerpoint/2010/main" val="997547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26</a:t>
            </a:fld>
            <a:endParaRPr lang="en-US"/>
          </a:p>
        </p:txBody>
      </p:sp>
    </p:spTree>
    <p:extLst>
      <p:ext uri="{BB962C8B-B14F-4D97-AF65-F5344CB8AC3E}">
        <p14:creationId xmlns:p14="http://schemas.microsoft.com/office/powerpoint/2010/main" val="4082211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27</a:t>
            </a:fld>
            <a:endParaRPr lang="en-US"/>
          </a:p>
        </p:txBody>
      </p:sp>
    </p:spTree>
    <p:extLst>
      <p:ext uri="{BB962C8B-B14F-4D97-AF65-F5344CB8AC3E}">
        <p14:creationId xmlns:p14="http://schemas.microsoft.com/office/powerpoint/2010/main" val="2908573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This kind of leadership requires different behavior out of </a:t>
            </a:r>
            <a:r>
              <a:rPr lang="en-US" i="1" dirty="0"/>
              <a:t>everybody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28</a:t>
            </a:fld>
            <a:endParaRPr lang="en-US"/>
          </a:p>
        </p:txBody>
      </p:sp>
    </p:spTree>
    <p:extLst>
      <p:ext uri="{BB962C8B-B14F-4D97-AF65-F5344CB8AC3E}">
        <p14:creationId xmlns:p14="http://schemas.microsoft.com/office/powerpoint/2010/main" val="1819707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But that means that it can be started by </a:t>
            </a:r>
            <a:r>
              <a:rPr lang="en-US" i="1" dirty="0"/>
              <a:t>anybody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29</a:t>
            </a:fld>
            <a:endParaRPr lang="en-US"/>
          </a:p>
        </p:txBody>
      </p:sp>
    </p:spTree>
    <p:extLst>
      <p:ext uri="{BB962C8B-B14F-4D97-AF65-F5344CB8AC3E}">
        <p14:creationId xmlns:p14="http://schemas.microsoft.com/office/powerpoint/2010/main" val="1544331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30</a:t>
            </a:fld>
            <a:endParaRPr lang="en-US"/>
          </a:p>
        </p:txBody>
      </p:sp>
    </p:spTree>
    <p:extLst>
      <p:ext uri="{BB962C8B-B14F-4D97-AF65-F5344CB8AC3E}">
        <p14:creationId xmlns:p14="http://schemas.microsoft.com/office/powerpoint/2010/main" val="250629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 need companies to go in many different directions in an aligned way.</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4</a:t>
            </a:fld>
            <a:endParaRPr lang="en-US"/>
          </a:p>
        </p:txBody>
      </p:sp>
    </p:spTree>
    <p:extLst>
      <p:ext uri="{BB962C8B-B14F-4D97-AF65-F5344CB8AC3E}">
        <p14:creationId xmlns:p14="http://schemas.microsoft.com/office/powerpoint/2010/main" val="73808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Accept it as a reason that X can’t happen, and then ask for that reason to start changing this sprint</a:t>
            </a:r>
            <a:endParaRPr lang="en-US" sz="1200" dirty="0"/>
          </a:p>
        </p:txBody>
      </p:sp>
      <p:sp>
        <p:nvSpPr>
          <p:cNvPr id="4" name="Slide Number Placeholder 3"/>
          <p:cNvSpPr>
            <a:spLocks noGrp="1"/>
          </p:cNvSpPr>
          <p:nvPr>
            <p:ph type="sldNum" sz="quarter" idx="5"/>
          </p:nvPr>
        </p:nvSpPr>
        <p:spPr/>
        <p:txBody>
          <a:bodyPr/>
          <a:lstStyle/>
          <a:p>
            <a:fld id="{24CAC565-06CC-483D-BA6A-2D2DC1EB3371}" type="slidenum">
              <a:rPr lang="en-US" smtClean="0"/>
              <a:t>31</a:t>
            </a:fld>
            <a:endParaRPr lang="en-US"/>
          </a:p>
        </p:txBody>
      </p:sp>
    </p:spTree>
    <p:extLst>
      <p:ext uri="{BB962C8B-B14F-4D97-AF65-F5344CB8AC3E}">
        <p14:creationId xmlns:p14="http://schemas.microsoft.com/office/powerpoint/2010/main" val="3882997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32</a:t>
            </a:fld>
            <a:endParaRPr lang="en-US"/>
          </a:p>
        </p:txBody>
      </p:sp>
    </p:spTree>
    <p:extLst>
      <p:ext uri="{BB962C8B-B14F-4D97-AF65-F5344CB8AC3E}">
        <p14:creationId xmlns:p14="http://schemas.microsoft.com/office/powerpoint/2010/main" val="3025087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33</a:t>
            </a:fld>
            <a:endParaRPr lang="en-US"/>
          </a:p>
        </p:txBody>
      </p:sp>
    </p:spTree>
    <p:extLst>
      <p:ext uri="{BB962C8B-B14F-4D97-AF65-F5344CB8AC3E}">
        <p14:creationId xmlns:p14="http://schemas.microsoft.com/office/powerpoint/2010/main" val="717485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35</a:t>
            </a:fld>
            <a:endParaRPr lang="en-US"/>
          </a:p>
        </p:txBody>
      </p:sp>
    </p:spTree>
    <p:extLst>
      <p:ext uri="{BB962C8B-B14F-4D97-AF65-F5344CB8AC3E}">
        <p14:creationId xmlns:p14="http://schemas.microsoft.com/office/powerpoint/2010/main" val="2346738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36</a:t>
            </a:fld>
            <a:endParaRPr lang="en-US"/>
          </a:p>
        </p:txBody>
      </p:sp>
    </p:spTree>
    <p:extLst>
      <p:ext uri="{BB962C8B-B14F-4D97-AF65-F5344CB8AC3E}">
        <p14:creationId xmlns:p14="http://schemas.microsoft.com/office/powerpoint/2010/main" val="358506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5</a:t>
            </a:fld>
            <a:endParaRPr lang="en-US"/>
          </a:p>
        </p:txBody>
      </p:sp>
    </p:spTree>
    <p:extLst>
      <p:ext uri="{BB962C8B-B14F-4D97-AF65-F5344CB8AC3E}">
        <p14:creationId xmlns:p14="http://schemas.microsoft.com/office/powerpoint/2010/main" val="168452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6</a:t>
            </a:fld>
            <a:endParaRPr lang="en-US"/>
          </a:p>
        </p:txBody>
      </p:sp>
    </p:spTree>
    <p:extLst>
      <p:ext uri="{BB962C8B-B14F-4D97-AF65-F5344CB8AC3E}">
        <p14:creationId xmlns:p14="http://schemas.microsoft.com/office/powerpoint/2010/main" val="289304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r>
              <a:rPr lang="en-US" dirty="0"/>
              <a:t>Company had been trying this for 4 years, including major investments of 30% of all dev effort, with consistent direction held for 2 years. No significant results.</a:t>
            </a:r>
          </a:p>
        </p:txBody>
      </p:sp>
      <p:sp>
        <p:nvSpPr>
          <p:cNvPr id="4" name="Slide Number Placeholder 3"/>
          <p:cNvSpPr>
            <a:spLocks noGrp="1"/>
          </p:cNvSpPr>
          <p:nvPr>
            <p:ph type="sldNum" sz="quarter" idx="5"/>
          </p:nvPr>
        </p:nvSpPr>
        <p:spPr/>
        <p:txBody>
          <a:bodyPr/>
          <a:lstStyle/>
          <a:p>
            <a:fld id="{24CAC565-06CC-483D-BA6A-2D2DC1EB3371}" type="slidenum">
              <a:rPr lang="en-US" smtClean="0"/>
              <a:t>7</a:t>
            </a:fld>
            <a:endParaRPr lang="en-US"/>
          </a:p>
        </p:txBody>
      </p:sp>
    </p:spTree>
    <p:extLst>
      <p:ext uri="{BB962C8B-B14F-4D97-AF65-F5344CB8AC3E}">
        <p14:creationId xmlns:p14="http://schemas.microsoft.com/office/powerpoint/2010/main" val="31130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8</a:t>
            </a:fld>
            <a:endParaRPr lang="en-US"/>
          </a:p>
        </p:txBody>
      </p:sp>
    </p:spTree>
    <p:extLst>
      <p:ext uri="{BB962C8B-B14F-4D97-AF65-F5344CB8AC3E}">
        <p14:creationId xmlns:p14="http://schemas.microsoft.com/office/powerpoint/2010/main" val="180184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9</a:t>
            </a:fld>
            <a:endParaRPr lang="en-US"/>
          </a:p>
        </p:txBody>
      </p:sp>
    </p:spTree>
    <p:extLst>
      <p:ext uri="{BB962C8B-B14F-4D97-AF65-F5344CB8AC3E}">
        <p14:creationId xmlns:p14="http://schemas.microsoft.com/office/powerpoint/2010/main" val="120667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CAC565-06CC-483D-BA6A-2D2DC1EB33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9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63ED6-E56A-4011-B13C-AA7E5CBFC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8CFF3A3-38A4-4C1F-B97E-03FB6AD636C8}"/>
              </a:ext>
            </a:extLst>
          </p:cNvPr>
          <p:cNvSpPr>
            <a:spLocks noGrp="1"/>
          </p:cNvSpPr>
          <p:nvPr>
            <p:ph type="ctrTitle"/>
          </p:nvPr>
        </p:nvSpPr>
        <p:spPr>
          <a:xfrm>
            <a:off x="1524000" y="406400"/>
            <a:ext cx="9144000" cy="2387600"/>
          </a:xfrm>
        </p:spPr>
        <p:txBody>
          <a:bodyPr anchor="b">
            <a:norm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09ACEE3-2797-42B0-BFBE-A873B959DB5C}"/>
              </a:ext>
            </a:extLst>
          </p:cNvPr>
          <p:cNvSpPr>
            <a:spLocks noGrp="1"/>
          </p:cNvSpPr>
          <p:nvPr>
            <p:ph type="subTitle" idx="1"/>
          </p:nvPr>
        </p:nvSpPr>
        <p:spPr>
          <a:xfrm>
            <a:off x="1524000" y="2953645"/>
            <a:ext cx="9144000" cy="1452100"/>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D93FA072-AA9D-41C5-B3E1-4C46D8AEF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188" y="4303943"/>
            <a:ext cx="3095625" cy="2381250"/>
          </a:xfrm>
          <a:prstGeom prst="rect">
            <a:avLst/>
          </a:prstGeom>
        </p:spPr>
      </p:pic>
    </p:spTree>
    <p:extLst>
      <p:ext uri="{BB962C8B-B14F-4D97-AF65-F5344CB8AC3E}">
        <p14:creationId xmlns:p14="http://schemas.microsoft.com/office/powerpoint/2010/main" val="988297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0C0B-75F1-4655-A3DF-11955A5BDD81}"/>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A166D9D4-96FA-4CD4-BDA7-5D80F8900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158166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CE57-DCD3-43C9-8558-183894223F4D}"/>
              </a:ext>
            </a:extLst>
          </p:cNvPr>
          <p:cNvSpPr>
            <a:spLocks noGrp="1"/>
          </p:cNvSpPr>
          <p:nvPr>
            <p:ph type="title"/>
          </p:nvPr>
        </p:nvSpPr>
        <p:spPr>
          <a:xfrm>
            <a:off x="609600" y="609600"/>
            <a:ext cx="4162425" cy="1447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033FD4-1208-4AF9-A6C0-BCE3DC46510C}"/>
              </a:ext>
            </a:extLst>
          </p:cNvPr>
          <p:cNvSpPr>
            <a:spLocks noGrp="1"/>
          </p:cNvSpPr>
          <p:nvPr>
            <p:ph idx="1"/>
          </p:nvPr>
        </p:nvSpPr>
        <p:spPr>
          <a:xfrm>
            <a:off x="5183188" y="609600"/>
            <a:ext cx="6399212" cy="53339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334CD3-DBE7-4212-B68D-06F80919E54B}"/>
              </a:ext>
            </a:extLst>
          </p:cNvPr>
          <p:cNvSpPr>
            <a:spLocks noGrp="1"/>
          </p:cNvSpPr>
          <p:nvPr>
            <p:ph type="body" sz="half" idx="2"/>
          </p:nvPr>
        </p:nvSpPr>
        <p:spPr>
          <a:xfrm>
            <a:off x="609600" y="2057400"/>
            <a:ext cx="4162425" cy="3886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6" name="Picture 5">
            <a:extLst>
              <a:ext uri="{FF2B5EF4-FFF2-40B4-BE49-F238E27FC236}">
                <a16:creationId xmlns:a16="http://schemas.microsoft.com/office/drawing/2014/main" id="{980ABBC6-C678-41A9-BC71-B32F2D2F2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3392642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B9C1-A5D4-464D-ABC2-FE22718FEB41}"/>
              </a:ext>
            </a:extLst>
          </p:cNvPr>
          <p:cNvSpPr>
            <a:spLocks noGrp="1"/>
          </p:cNvSpPr>
          <p:nvPr>
            <p:ph type="title"/>
          </p:nvPr>
        </p:nvSpPr>
        <p:spPr>
          <a:xfrm>
            <a:off x="609600" y="609600"/>
            <a:ext cx="4162425" cy="14478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BB800D-7A55-4140-8D15-CF0E7175286B}"/>
              </a:ext>
            </a:extLst>
          </p:cNvPr>
          <p:cNvSpPr>
            <a:spLocks noGrp="1"/>
          </p:cNvSpPr>
          <p:nvPr>
            <p:ph type="pic" idx="1"/>
          </p:nvPr>
        </p:nvSpPr>
        <p:spPr>
          <a:xfrm>
            <a:off x="5183188" y="609601"/>
            <a:ext cx="6399212"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256C5B7-18AA-4561-8D74-02CDD25364AC}"/>
              </a:ext>
            </a:extLst>
          </p:cNvPr>
          <p:cNvSpPr>
            <a:spLocks noGrp="1"/>
          </p:cNvSpPr>
          <p:nvPr>
            <p:ph type="body" sz="half" idx="2"/>
          </p:nvPr>
        </p:nvSpPr>
        <p:spPr>
          <a:xfrm>
            <a:off x="609600" y="2057400"/>
            <a:ext cx="4162425" cy="3886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6" name="Picture 5">
            <a:extLst>
              <a:ext uri="{FF2B5EF4-FFF2-40B4-BE49-F238E27FC236}">
                <a16:creationId xmlns:a16="http://schemas.microsoft.com/office/drawing/2014/main" id="{C5F737BA-F6DD-4657-9B10-C42703DA0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256883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619B2-E2E5-4A5D-BEF8-569BB19DC5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73234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age Backgroun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36DC5C-F5B9-4E89-A2C2-5AD6F27D9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70" cy="594760"/>
          </a:xfrm>
          <a:prstGeom prst="rect">
            <a:avLst/>
          </a:prstGeom>
        </p:spPr>
      </p:pic>
    </p:spTree>
    <p:extLst>
      <p:ext uri="{BB962C8B-B14F-4D97-AF65-F5344CB8AC3E}">
        <p14:creationId xmlns:p14="http://schemas.microsoft.com/office/powerpoint/2010/main" val="1892161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Image Background">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E9F15A-FABF-4AD3-B36E-9553F93BB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70" cy="594760"/>
          </a:xfrm>
          <a:prstGeom prst="rect">
            <a:avLst/>
          </a:prstGeom>
        </p:spPr>
      </p:pic>
    </p:spTree>
    <p:extLst>
      <p:ext uri="{BB962C8B-B14F-4D97-AF65-F5344CB8AC3E}">
        <p14:creationId xmlns:p14="http://schemas.microsoft.com/office/powerpoint/2010/main" val="284982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Image Backgroun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E4041-7ABA-467A-B81D-3E981AE4E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70" cy="594760"/>
          </a:xfrm>
          <a:prstGeom prst="rect">
            <a:avLst/>
          </a:prstGeom>
        </p:spPr>
      </p:pic>
    </p:spTree>
    <p:extLst>
      <p:ext uri="{BB962C8B-B14F-4D97-AF65-F5344CB8AC3E}">
        <p14:creationId xmlns:p14="http://schemas.microsoft.com/office/powerpoint/2010/main" val="4012503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C39D-1EF0-4D46-8FAA-A47223A78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25B87-92A1-4696-A56F-8F9C148F12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0E0088A3-5AA4-4693-BCA6-09C031DF1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2249868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1D96-C8CA-43D3-8940-7DE03E169CA9}"/>
              </a:ext>
            </a:extLst>
          </p:cNvPr>
          <p:cNvSpPr>
            <a:spLocks noGrp="1"/>
          </p:cNvSpPr>
          <p:nvPr>
            <p:ph type="title"/>
          </p:nvPr>
        </p:nvSpPr>
        <p:spPr>
          <a:xfrm>
            <a:off x="609600" y="1709738"/>
            <a:ext cx="109728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56A38F9-8B69-4348-9A54-A624B3ED0F3F}"/>
              </a:ext>
            </a:extLst>
          </p:cNvPr>
          <p:cNvSpPr>
            <a:spLocks noGrp="1"/>
          </p:cNvSpPr>
          <p:nvPr>
            <p:ph type="body" idx="1"/>
          </p:nvPr>
        </p:nvSpPr>
        <p:spPr>
          <a:xfrm>
            <a:off x="609600" y="4589463"/>
            <a:ext cx="10972800" cy="13541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5" name="Picture 4">
            <a:extLst>
              <a:ext uri="{FF2B5EF4-FFF2-40B4-BE49-F238E27FC236}">
                <a16:creationId xmlns:a16="http://schemas.microsoft.com/office/drawing/2014/main" id="{1E5BCDF0-A061-49D9-980F-4C0C6E3AB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pic>
        <p:nvPicPr>
          <p:cNvPr id="6" name="Picture 5">
            <a:extLst>
              <a:ext uri="{FF2B5EF4-FFF2-40B4-BE49-F238E27FC236}">
                <a16:creationId xmlns:a16="http://schemas.microsoft.com/office/drawing/2014/main" id="{FD93E6FB-6378-43EE-8356-C5358496B5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61251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EBABC-7C9C-4B30-B338-521C7D463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00DF71-ACEF-48D5-89C2-2BAC9C7D9D82}"/>
              </a:ext>
            </a:extLst>
          </p:cNvPr>
          <p:cNvSpPr>
            <a:spLocks noGrp="1"/>
          </p:cNvSpPr>
          <p:nvPr>
            <p:ph sz="half" idx="1"/>
          </p:nvPr>
        </p:nvSpPr>
        <p:spPr>
          <a:xfrm>
            <a:off x="609600" y="1899457"/>
            <a:ext cx="5181600" cy="404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F21554E-0C57-4F89-A444-A5BD8C393225}"/>
              </a:ext>
            </a:extLst>
          </p:cNvPr>
          <p:cNvSpPr>
            <a:spLocks noGrp="1"/>
          </p:cNvSpPr>
          <p:nvPr>
            <p:ph sz="half" idx="2"/>
          </p:nvPr>
        </p:nvSpPr>
        <p:spPr>
          <a:xfrm>
            <a:off x="6400800" y="1899457"/>
            <a:ext cx="5181600" cy="404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DBA4C164-5868-4DA8-B44D-63045A5C4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2925600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6D36-A117-4A32-B943-E1259E372984}"/>
              </a:ext>
            </a:extLst>
          </p:cNvPr>
          <p:cNvSpPr>
            <a:spLocks noGrp="1"/>
          </p:cNvSpPr>
          <p:nvPr>
            <p:ph type="title"/>
          </p:nvPr>
        </p:nvSpPr>
        <p:spPr>
          <a:xfrm>
            <a:off x="609599" y="609600"/>
            <a:ext cx="10972799" cy="10810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D2E5B9-E9D9-4663-8176-9CB52E6DD407}"/>
              </a:ext>
            </a:extLst>
          </p:cNvPr>
          <p:cNvSpPr>
            <a:spLocks noGrp="1"/>
          </p:cNvSpPr>
          <p:nvPr>
            <p:ph type="body" idx="1"/>
          </p:nvPr>
        </p:nvSpPr>
        <p:spPr>
          <a:xfrm>
            <a:off x="6096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201895-4A71-49B8-84F9-30BAEA78DCAB}"/>
              </a:ext>
            </a:extLst>
          </p:cNvPr>
          <p:cNvSpPr>
            <a:spLocks noGrp="1"/>
          </p:cNvSpPr>
          <p:nvPr>
            <p:ph sz="half" idx="2"/>
          </p:nvPr>
        </p:nvSpPr>
        <p:spPr>
          <a:xfrm>
            <a:off x="609600" y="2505075"/>
            <a:ext cx="5183188" cy="343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206E41-9EC1-41F7-8646-461772D96E75}"/>
              </a:ext>
            </a:extLst>
          </p:cNvPr>
          <p:cNvSpPr>
            <a:spLocks noGrp="1"/>
          </p:cNvSpPr>
          <p:nvPr>
            <p:ph type="body" sz="quarter" idx="3"/>
          </p:nvPr>
        </p:nvSpPr>
        <p:spPr>
          <a:xfrm>
            <a:off x="6399212" y="1681163"/>
            <a:ext cx="518318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4427EA-1102-435B-B46B-8E6E875D73F3}"/>
              </a:ext>
            </a:extLst>
          </p:cNvPr>
          <p:cNvSpPr>
            <a:spLocks noGrp="1"/>
          </p:cNvSpPr>
          <p:nvPr>
            <p:ph sz="quarter" idx="4"/>
          </p:nvPr>
        </p:nvSpPr>
        <p:spPr>
          <a:xfrm>
            <a:off x="6399212" y="2505075"/>
            <a:ext cx="5183186" cy="343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23C33C0-DAF1-400D-BFE6-255E49D90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454" y="6072047"/>
            <a:ext cx="1932969" cy="594760"/>
          </a:xfrm>
          <a:prstGeom prst="rect">
            <a:avLst/>
          </a:prstGeom>
        </p:spPr>
      </p:pic>
    </p:spTree>
    <p:extLst>
      <p:ext uri="{BB962C8B-B14F-4D97-AF65-F5344CB8AC3E}">
        <p14:creationId xmlns:p14="http://schemas.microsoft.com/office/powerpoint/2010/main" val="333711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C97EB-F71E-4851-BD3C-A27B9CC5295D}"/>
              </a:ext>
            </a:extLst>
          </p:cNvPr>
          <p:cNvSpPr>
            <a:spLocks noGrp="1"/>
          </p:cNvSpPr>
          <p:nvPr>
            <p:ph type="title"/>
          </p:nvPr>
        </p:nvSpPr>
        <p:spPr>
          <a:xfrm>
            <a:off x="609600" y="609599"/>
            <a:ext cx="10972800" cy="10972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CA21158-A1C2-46F2-80F2-DBB8A1DC05CF}"/>
              </a:ext>
            </a:extLst>
          </p:cNvPr>
          <p:cNvSpPr>
            <a:spLocks noGrp="1"/>
          </p:cNvSpPr>
          <p:nvPr>
            <p:ph type="body" idx="1"/>
          </p:nvPr>
        </p:nvSpPr>
        <p:spPr>
          <a:xfrm>
            <a:off x="609600" y="1880090"/>
            <a:ext cx="10972800" cy="40635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193781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3" pos="384">
          <p15:clr>
            <a:srgbClr val="F26B43"/>
          </p15:clr>
        </p15:guide>
        <p15:guide id="4" pos="7296">
          <p15:clr>
            <a:srgbClr val="F26B43"/>
          </p15:clr>
        </p15:guide>
        <p15:guide id="5" orient="horz" pos="384">
          <p15:clr>
            <a:srgbClr val="F26B43"/>
          </p15:clr>
        </p15:guide>
        <p15:guide id="8" orient="horz" pos="144" userDrawn="1">
          <p15:clr>
            <a:srgbClr val="F26B43"/>
          </p15:clr>
        </p15:guide>
        <p15:guide id="9" pos="96" userDrawn="1">
          <p15:clr>
            <a:srgbClr val="F26B43"/>
          </p15:clr>
        </p15:guide>
        <p15:guide id="10" orient="horz" pos="4176" userDrawn="1">
          <p15:clr>
            <a:srgbClr val="F26B43"/>
          </p15:clr>
        </p15:guide>
        <p15:guide id="11" pos="7584" userDrawn="1">
          <p15:clr>
            <a:srgbClr val="F26B43"/>
          </p15:clr>
        </p15:guide>
        <p15:guide id="12" pos="3840" userDrawn="1">
          <p15:clr>
            <a:srgbClr val="F26B43"/>
          </p15:clr>
        </p15:guide>
        <p15:guide id="13" orient="horz" pos="3744" userDrawn="1">
          <p15:clr>
            <a:srgbClr val="F26B43"/>
          </p15:clr>
        </p15:guide>
        <p15:guide id="14" orient="horz" pos="3600" userDrawn="1">
          <p15:clr>
            <a:srgbClr val="F26B43"/>
          </p15:clr>
        </p15:guide>
        <p15:guide id="15" orient="horz" pos="288" userDrawn="1">
          <p15:clr>
            <a:srgbClr val="F26B43"/>
          </p15:clr>
        </p15:guide>
        <p15:guide id="16" pos="240" userDrawn="1">
          <p15:clr>
            <a:srgbClr val="F26B43"/>
          </p15:clr>
        </p15:guide>
        <p15:guide id="17" pos="7440" userDrawn="1">
          <p15:clr>
            <a:srgbClr val="F26B43"/>
          </p15:clr>
        </p15:guide>
        <p15:guide id="18" pos="3768" userDrawn="1">
          <p15:clr>
            <a:srgbClr val="F26B43"/>
          </p15:clr>
        </p15:guide>
        <p15:guide id="19"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mailto:sales@digdeeproots.com" TargetMode="External"/><Relationship Id="rId4" Type="http://schemas.openxmlformats.org/officeDocument/2006/relationships/hyperlink" Target="http://bit.ly/Discover_GROw"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E22-8419-42CF-BDCF-2719AEC1AA8C}"/>
              </a:ext>
            </a:extLst>
          </p:cNvPr>
          <p:cNvSpPr>
            <a:spLocks noGrp="1"/>
          </p:cNvSpPr>
          <p:nvPr>
            <p:ph type="ctrTitle"/>
          </p:nvPr>
        </p:nvSpPr>
        <p:spPr/>
        <p:txBody>
          <a:bodyPr/>
          <a:lstStyle/>
          <a:p>
            <a:r>
              <a:rPr lang="en-US" dirty="0"/>
              <a:t>Leading Your Way Out of Technical Debt</a:t>
            </a:r>
          </a:p>
        </p:txBody>
      </p:sp>
      <p:sp>
        <p:nvSpPr>
          <p:cNvPr id="3" name="Subtitle 2">
            <a:extLst>
              <a:ext uri="{FF2B5EF4-FFF2-40B4-BE49-F238E27FC236}">
                <a16:creationId xmlns:a16="http://schemas.microsoft.com/office/drawing/2014/main" id="{D3FC3E0F-456F-489A-BAFA-0E44859B87AB}"/>
              </a:ext>
            </a:extLst>
          </p:cNvPr>
          <p:cNvSpPr>
            <a:spLocks noGrp="1"/>
          </p:cNvSpPr>
          <p:nvPr>
            <p:ph type="subTitle" idx="1"/>
          </p:nvPr>
        </p:nvSpPr>
        <p:spPr/>
        <p:txBody>
          <a:bodyPr>
            <a:normAutofit/>
          </a:bodyPr>
          <a:lstStyle/>
          <a:p>
            <a:r>
              <a:rPr lang="en-US" dirty="0"/>
              <a:t>Arlo Belshee</a:t>
            </a:r>
          </a:p>
          <a:p>
            <a:br>
              <a:rPr lang="en-US" dirty="0"/>
            </a:br>
            <a:r>
              <a:rPr lang="en-US" sz="2000" dirty="0"/>
              <a:t>@</a:t>
            </a:r>
            <a:r>
              <a:rPr lang="en-US" sz="2000" dirty="0" err="1"/>
              <a:t>digdeeproots</a:t>
            </a:r>
            <a:r>
              <a:rPr lang="en-US" sz="2000" dirty="0"/>
              <a:t> </a:t>
            </a:r>
          </a:p>
        </p:txBody>
      </p:sp>
    </p:spTree>
    <p:extLst>
      <p:ext uri="{BB962C8B-B14F-4D97-AF65-F5344CB8AC3E}">
        <p14:creationId xmlns:p14="http://schemas.microsoft.com/office/powerpoint/2010/main" val="2500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4741863"/>
            <a:ext cx="6816725" cy="928687"/>
          </a:xfrm>
        </p:spPr>
        <p:txBody>
          <a:bodyPr>
            <a:normAutofit fontScale="90000"/>
          </a:bodyPr>
          <a:lstStyle/>
          <a:p>
            <a:pPr algn="ctr"/>
            <a:r>
              <a:rPr lang="en-US" dirty="0">
                <a:solidFill>
                  <a:schemeClr val="bg2"/>
                </a:solidFill>
              </a:rPr>
              <a:t>Impact on </a:t>
            </a:r>
            <a:br>
              <a:rPr lang="en-US" dirty="0">
                <a:solidFill>
                  <a:schemeClr val="bg2"/>
                </a:solidFill>
              </a:rPr>
            </a:br>
            <a:r>
              <a:rPr lang="en-US" dirty="0">
                <a:solidFill>
                  <a:schemeClr val="bg2"/>
                </a:solidFill>
              </a:rPr>
              <a:t>Technical Debt?</a:t>
            </a:r>
          </a:p>
        </p:txBody>
      </p:sp>
      <p:sp>
        <p:nvSpPr>
          <p:cNvPr id="4" name="TextBox 3">
            <a:extLst>
              <a:ext uri="{FF2B5EF4-FFF2-40B4-BE49-F238E27FC236}">
                <a16:creationId xmlns:a16="http://schemas.microsoft.com/office/drawing/2014/main" id="{6C6F65D7-D81A-4AAD-B801-173BBDA17EB5}"/>
              </a:ext>
            </a:extLst>
          </p:cNvPr>
          <p:cNvSpPr txBox="1"/>
          <p:nvPr/>
        </p:nvSpPr>
        <p:spPr>
          <a:xfrm>
            <a:off x="3643592" y="1679925"/>
            <a:ext cx="7093884"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white"/>
                </a:solidFill>
                <a:effectLst/>
                <a:uLnTx/>
                <a:uFillTx/>
                <a:latin typeface="Century Gothic" panose="020F0302020204030204"/>
                <a:ea typeface="+mn-ea"/>
                <a:cs typeface="+mn-cs"/>
              </a:rPr>
              <a:t>2 orgs tried ownership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white"/>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white"/>
                </a:solidFill>
                <a:effectLst/>
                <a:uLnTx/>
                <a:uFillTx/>
                <a:latin typeface="Century Gothic" panose="020F0302020204030204"/>
                <a:ea typeface="+mn-ea"/>
                <a:cs typeface="+mn-cs"/>
              </a:rPr>
              <a:t>Measurable progress within 1-2 months on each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white"/>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solidFill>
                  <a:prstClr val="white"/>
                </a:solidFill>
                <a:latin typeface="Century Gothic" panose="020F0302020204030204"/>
              </a:rPr>
              <a:t>Each team going after their specific pain</a:t>
            </a:r>
            <a:endParaRPr kumimoji="0" lang="en-US" sz="2500" b="0" i="0" u="none" strike="noStrike" kern="1200" cap="none" spc="0" normalizeH="0" baseline="0" noProof="0" dirty="0">
              <a:ln>
                <a:noFill/>
              </a:ln>
              <a:solidFill>
                <a:prstClr val="white"/>
              </a:solidFill>
              <a:effectLst/>
              <a:uLnTx/>
              <a:uFillTx/>
              <a:latin typeface="Century Gothic" panose="020F0302020204030204"/>
              <a:ea typeface="+mn-ea"/>
              <a:cs typeface="+mn-cs"/>
            </a:endParaRPr>
          </a:p>
        </p:txBody>
      </p:sp>
      <p:sp>
        <p:nvSpPr>
          <p:cNvPr id="6" name="Arrow: Right 5">
            <a:extLst>
              <a:ext uri="{FF2B5EF4-FFF2-40B4-BE49-F238E27FC236}">
                <a16:creationId xmlns:a16="http://schemas.microsoft.com/office/drawing/2014/main" id="{0DD7B38A-B6DD-48FB-ABE1-7C0B479E57DD}"/>
              </a:ext>
            </a:extLst>
          </p:cNvPr>
          <p:cNvSpPr/>
          <p:nvPr/>
        </p:nvSpPr>
        <p:spPr>
          <a:xfrm>
            <a:off x="2884394" y="1747160"/>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7" name="Arrow: Right 6">
            <a:extLst>
              <a:ext uri="{FF2B5EF4-FFF2-40B4-BE49-F238E27FC236}">
                <a16:creationId xmlns:a16="http://schemas.microsoft.com/office/drawing/2014/main" id="{E6613243-8B9D-4598-9EAE-A993C97E46C2}"/>
              </a:ext>
            </a:extLst>
          </p:cNvPr>
          <p:cNvSpPr/>
          <p:nvPr/>
        </p:nvSpPr>
        <p:spPr>
          <a:xfrm>
            <a:off x="2884394" y="2556224"/>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8" name="Arrow: Right 7">
            <a:extLst>
              <a:ext uri="{FF2B5EF4-FFF2-40B4-BE49-F238E27FC236}">
                <a16:creationId xmlns:a16="http://schemas.microsoft.com/office/drawing/2014/main" id="{881425DD-69DB-4D9E-ADE3-1D8E37C8B34F}"/>
              </a:ext>
            </a:extLst>
          </p:cNvPr>
          <p:cNvSpPr/>
          <p:nvPr/>
        </p:nvSpPr>
        <p:spPr>
          <a:xfrm>
            <a:off x="2880751" y="3677840"/>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sp>
        <p:nvSpPr>
          <p:cNvPr id="10" name="Arrow: Right 9">
            <a:extLst>
              <a:ext uri="{FF2B5EF4-FFF2-40B4-BE49-F238E27FC236}">
                <a16:creationId xmlns:a16="http://schemas.microsoft.com/office/drawing/2014/main" id="{441D2188-F5D3-483F-AA81-63A5D0501E08}"/>
              </a:ext>
            </a:extLst>
          </p:cNvPr>
          <p:cNvSpPr/>
          <p:nvPr/>
        </p:nvSpPr>
        <p:spPr>
          <a:xfrm>
            <a:off x="5773269" y="5037440"/>
            <a:ext cx="1837765"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F0302020204030204"/>
              <a:ea typeface="+mn-ea"/>
              <a:cs typeface="+mn-cs"/>
            </a:endParaRPr>
          </a:p>
        </p:txBody>
      </p:sp>
      <p:pic>
        <p:nvPicPr>
          <p:cNvPr id="11" name="Picture 10" descr="A close up of a logo&#10;&#10;Description automatically generated">
            <a:extLst>
              <a:ext uri="{FF2B5EF4-FFF2-40B4-BE49-F238E27FC236}">
                <a16:creationId xmlns:a16="http://schemas.microsoft.com/office/drawing/2014/main" id="{F6381296-E0EF-4B17-BB46-AB40B5E44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934" y="4228173"/>
            <a:ext cx="2209673" cy="1954711"/>
          </a:xfrm>
          <a:prstGeom prst="rect">
            <a:avLst/>
          </a:prstGeom>
        </p:spPr>
      </p:pic>
      <p:sp>
        <p:nvSpPr>
          <p:cNvPr id="12" name="Title 4">
            <a:extLst>
              <a:ext uri="{FF2B5EF4-FFF2-40B4-BE49-F238E27FC236}">
                <a16:creationId xmlns:a16="http://schemas.microsoft.com/office/drawing/2014/main" id="{8110FC1C-7911-4C7B-B89E-471A1F706F9D}"/>
              </a:ext>
            </a:extLst>
          </p:cNvPr>
          <p:cNvSpPr txBox="1">
            <a:spLocks/>
          </p:cNvSpPr>
          <p:nvPr/>
        </p:nvSpPr>
        <p:spPr>
          <a:xfrm>
            <a:off x="533398" y="472191"/>
            <a:ext cx="6817659" cy="92868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2"/>
                </a:solidFill>
              </a:rPr>
              <a:t>What Happened:</a:t>
            </a:r>
          </a:p>
        </p:txBody>
      </p:sp>
    </p:spTree>
    <p:extLst>
      <p:ext uri="{BB962C8B-B14F-4D97-AF65-F5344CB8AC3E}">
        <p14:creationId xmlns:p14="http://schemas.microsoft.com/office/powerpoint/2010/main" val="187494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1041400"/>
            <a:ext cx="11049000" cy="928688"/>
          </a:xfrm>
          <a:solidFill>
            <a:schemeClr val="accent1"/>
          </a:solidFill>
        </p:spPr>
        <p:txBody>
          <a:bodyPr/>
          <a:lstStyle/>
          <a:p>
            <a:pPr algn="ctr"/>
            <a:r>
              <a:rPr lang="en-US" dirty="0">
                <a:solidFill>
                  <a:schemeClr val="bg1"/>
                </a:solidFill>
              </a:rPr>
              <a:t>Except that Breaks Leaders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5680075" y="2500313"/>
            <a:ext cx="6511925" cy="3798887"/>
          </a:xfrm>
          <a:noFill/>
        </p:spPr>
        <p:txBody>
          <a:bodyPr anchor="ctr">
            <a:normAutofit/>
          </a:bodyPr>
          <a:lstStyle/>
          <a:p>
            <a:pPr marL="0" indent="0">
              <a:buNone/>
            </a:pPr>
            <a:r>
              <a:rPr lang="en-US" b="1" dirty="0">
                <a:solidFill>
                  <a:schemeClr val="accent1"/>
                </a:solidFill>
              </a:rPr>
              <a:t>Leaders…</a:t>
            </a:r>
          </a:p>
          <a:p>
            <a:pPr>
              <a:buClr>
                <a:schemeClr val="bg1"/>
              </a:buClr>
            </a:pPr>
            <a:r>
              <a:rPr lang="en-US" dirty="0">
                <a:solidFill>
                  <a:schemeClr val="accent1"/>
                </a:solidFill>
              </a:rPr>
              <a:t>make decisions, </a:t>
            </a:r>
          </a:p>
          <a:p>
            <a:pPr>
              <a:buClr>
                <a:schemeClr val="bg1"/>
              </a:buClr>
            </a:pPr>
            <a:r>
              <a:rPr lang="en-US" dirty="0">
                <a:solidFill>
                  <a:schemeClr val="accent1"/>
                </a:solidFill>
              </a:rPr>
              <a:t>improve people, and </a:t>
            </a:r>
          </a:p>
          <a:p>
            <a:pPr>
              <a:buClr>
                <a:schemeClr val="bg1"/>
              </a:buClr>
            </a:pPr>
            <a:r>
              <a:rPr lang="en-US" dirty="0">
                <a:solidFill>
                  <a:schemeClr val="accent1"/>
                </a:solidFill>
              </a:rPr>
              <a:t>ensure the right work gets done</a:t>
            </a:r>
          </a:p>
        </p:txBody>
      </p:sp>
      <p:pic>
        <p:nvPicPr>
          <p:cNvPr id="4" name="Picture 3">
            <a:extLst>
              <a:ext uri="{FF2B5EF4-FFF2-40B4-BE49-F238E27FC236}">
                <a16:creationId xmlns:a16="http://schemas.microsoft.com/office/drawing/2014/main" id="{BAA2E256-7EB0-48CA-9389-714900271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17" y="2782661"/>
            <a:ext cx="3747873" cy="3234002"/>
          </a:xfrm>
          <a:prstGeom prst="rect">
            <a:avLst/>
          </a:prstGeom>
          <a:solidFill>
            <a:schemeClr val="accent1"/>
          </a:solidFill>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4377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20DD-CE87-4C23-A7BD-627F02EDF032}"/>
              </a:ext>
            </a:extLst>
          </p:cNvPr>
          <p:cNvSpPr>
            <a:spLocks noGrp="1"/>
          </p:cNvSpPr>
          <p:nvPr>
            <p:ph type="title"/>
          </p:nvPr>
        </p:nvSpPr>
        <p:spPr/>
        <p:txBody>
          <a:bodyPr/>
          <a:lstStyle/>
          <a:p>
            <a:r>
              <a:rPr lang="en-US" dirty="0"/>
              <a:t>Ownership without breaking leaders</a:t>
            </a:r>
          </a:p>
        </p:txBody>
      </p:sp>
      <p:sp>
        <p:nvSpPr>
          <p:cNvPr id="3" name="Text Placeholder 2">
            <a:extLst>
              <a:ext uri="{FF2B5EF4-FFF2-40B4-BE49-F238E27FC236}">
                <a16:creationId xmlns:a16="http://schemas.microsoft.com/office/drawing/2014/main" id="{EC6EEDE8-F7AD-4BEA-8496-193F1321FE99}"/>
              </a:ext>
            </a:extLst>
          </p:cNvPr>
          <p:cNvSpPr>
            <a:spLocks noGrp="1"/>
          </p:cNvSpPr>
          <p:nvPr>
            <p:ph type="body" idx="1"/>
          </p:nvPr>
        </p:nvSpPr>
        <p:spPr/>
        <p:txBody>
          <a:bodyPr/>
          <a:lstStyle/>
          <a:p>
            <a:r>
              <a:rPr lang="en-US" dirty="0"/>
              <a:t>Leaders stop…</a:t>
            </a:r>
          </a:p>
        </p:txBody>
      </p:sp>
      <p:sp>
        <p:nvSpPr>
          <p:cNvPr id="4" name="Content Placeholder 3">
            <a:extLst>
              <a:ext uri="{FF2B5EF4-FFF2-40B4-BE49-F238E27FC236}">
                <a16:creationId xmlns:a16="http://schemas.microsoft.com/office/drawing/2014/main" id="{3DBCC159-2501-404C-8427-A6F1D54DE663}"/>
              </a:ext>
            </a:extLst>
          </p:cNvPr>
          <p:cNvSpPr>
            <a:spLocks noGrp="1"/>
          </p:cNvSpPr>
          <p:nvPr>
            <p:ph sz="half" idx="2"/>
          </p:nvPr>
        </p:nvSpPr>
        <p:spPr/>
        <p:txBody>
          <a:bodyPr/>
          <a:lstStyle/>
          <a:p>
            <a:r>
              <a:rPr lang="en-US" dirty="0"/>
              <a:t>make decisions, </a:t>
            </a:r>
          </a:p>
          <a:p>
            <a:r>
              <a:rPr lang="en-US" dirty="0"/>
              <a:t>improve people, and </a:t>
            </a:r>
          </a:p>
          <a:p>
            <a:r>
              <a:rPr lang="en-US" dirty="0"/>
              <a:t>ensure the right work gets done</a:t>
            </a:r>
          </a:p>
        </p:txBody>
      </p:sp>
      <p:sp>
        <p:nvSpPr>
          <p:cNvPr id="5" name="Text Placeholder 4">
            <a:extLst>
              <a:ext uri="{FF2B5EF4-FFF2-40B4-BE49-F238E27FC236}">
                <a16:creationId xmlns:a16="http://schemas.microsoft.com/office/drawing/2014/main" id="{FF4527F8-0125-4EC6-978C-3153A2844BB6}"/>
              </a:ext>
            </a:extLst>
          </p:cNvPr>
          <p:cNvSpPr>
            <a:spLocks noGrp="1"/>
          </p:cNvSpPr>
          <p:nvPr>
            <p:ph type="body" sz="quarter" idx="3"/>
          </p:nvPr>
        </p:nvSpPr>
        <p:spPr/>
        <p:txBody>
          <a:bodyPr/>
          <a:lstStyle/>
          <a:p>
            <a:r>
              <a:rPr lang="en-US" dirty="0"/>
              <a:t>Leaders start…</a:t>
            </a:r>
          </a:p>
        </p:txBody>
      </p:sp>
      <p:sp>
        <p:nvSpPr>
          <p:cNvPr id="6" name="Content Placeholder 5">
            <a:extLst>
              <a:ext uri="{FF2B5EF4-FFF2-40B4-BE49-F238E27FC236}">
                <a16:creationId xmlns:a16="http://schemas.microsoft.com/office/drawing/2014/main" id="{FA52081A-8981-4903-9702-219FAC52CA8C}"/>
              </a:ext>
            </a:extLst>
          </p:cNvPr>
          <p:cNvSpPr>
            <a:spLocks noGrp="1"/>
          </p:cNvSpPr>
          <p:nvPr>
            <p:ph sz="quarter" idx="4"/>
          </p:nvPr>
        </p:nvSpPr>
        <p:spPr/>
        <p:txBody>
          <a:bodyPr/>
          <a:lstStyle/>
          <a:p>
            <a:r>
              <a:rPr lang="en-US" dirty="0"/>
              <a:t>coach decision </a:t>
            </a:r>
            <a:r>
              <a:rPr lang="en-US" b="1" dirty="0"/>
              <a:t>ability</a:t>
            </a:r>
          </a:p>
          <a:p>
            <a:r>
              <a:rPr lang="en-US" dirty="0"/>
              <a:t>mirror people, and </a:t>
            </a:r>
          </a:p>
          <a:p>
            <a:r>
              <a:rPr lang="en-US" dirty="0"/>
              <a:t>point out blind spots</a:t>
            </a:r>
          </a:p>
        </p:txBody>
      </p:sp>
    </p:spTree>
    <p:extLst>
      <p:ext uri="{BB962C8B-B14F-4D97-AF65-F5344CB8AC3E}">
        <p14:creationId xmlns:p14="http://schemas.microsoft.com/office/powerpoint/2010/main" val="283763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6384CE-FAC6-4C5B-8162-332B53A2EEDA}"/>
              </a:ext>
            </a:extLst>
          </p:cNvPr>
          <p:cNvSpPr>
            <a:spLocks noGrp="1"/>
          </p:cNvSpPr>
          <p:nvPr>
            <p:ph type="title"/>
          </p:nvPr>
        </p:nvSpPr>
        <p:spPr/>
        <p:txBody>
          <a:bodyPr/>
          <a:lstStyle/>
          <a:p>
            <a:pPr algn="ctr"/>
            <a:r>
              <a:rPr lang="en-US" dirty="0"/>
              <a:t>If we succeed implementing those?</a:t>
            </a:r>
          </a:p>
        </p:txBody>
      </p:sp>
      <p:pic>
        <p:nvPicPr>
          <p:cNvPr id="10" name="Content Placeholder 9">
            <a:extLst>
              <a:ext uri="{FF2B5EF4-FFF2-40B4-BE49-F238E27FC236}">
                <a16:creationId xmlns:a16="http://schemas.microsoft.com/office/drawing/2014/main" id="{1AFA1E31-1A33-469D-AFE9-0E2F42E5C295}"/>
              </a:ext>
            </a:extLst>
          </p:cNvPr>
          <p:cNvPicPr>
            <a:picLocks noGrp="1" noChangeAspect="1"/>
          </p:cNvPicPr>
          <p:nvPr>
            <p:ph sz="half" idx="1"/>
          </p:nvPr>
        </p:nvPicPr>
        <p:blipFill>
          <a:blip r:embed="rId3">
            <a:lum bright="70000" contrast="-70000"/>
            <a:extLst>
              <a:ext uri="{28A0092B-C50C-407E-A947-70E740481C1C}">
                <a14:useLocalDpi xmlns:a14="http://schemas.microsoft.com/office/drawing/2010/main" val="0"/>
              </a:ext>
            </a:extLst>
          </a:blip>
          <a:stretch>
            <a:fillRect/>
          </a:stretch>
        </p:blipFill>
        <p:spPr>
          <a:xfrm>
            <a:off x="947423" y="1940442"/>
            <a:ext cx="4505954" cy="3962953"/>
          </a:xfrm>
          <a:prstGeom prst="rect">
            <a:avLst/>
          </a:prstGeom>
        </p:spPr>
      </p:pic>
      <p:pic>
        <p:nvPicPr>
          <p:cNvPr id="11" name="Content Placeholder 10">
            <a:extLst>
              <a:ext uri="{FF2B5EF4-FFF2-40B4-BE49-F238E27FC236}">
                <a16:creationId xmlns:a16="http://schemas.microsoft.com/office/drawing/2014/main" id="{8AE32F4A-CAB1-4677-8618-B9CA96486D90}"/>
              </a:ext>
            </a:extLst>
          </p:cNvPr>
          <p:cNvPicPr>
            <a:picLocks noGrp="1" noChangeAspect="1"/>
          </p:cNvPicPr>
          <p:nvPr>
            <p:ph sz="half" idx="2"/>
          </p:nvPr>
        </p:nvPicPr>
        <p:blipFill>
          <a:blip r:embed="rId3">
            <a:lum bright="70000" contrast="-70000"/>
            <a:extLst>
              <a:ext uri="{28A0092B-C50C-407E-A947-70E740481C1C}">
                <a14:useLocalDpi xmlns:a14="http://schemas.microsoft.com/office/drawing/2010/main" val="0"/>
              </a:ext>
            </a:extLst>
          </a:blip>
          <a:stretch>
            <a:fillRect/>
          </a:stretch>
        </p:blipFill>
        <p:spPr>
          <a:xfrm>
            <a:off x="6738623" y="1940442"/>
            <a:ext cx="4505954" cy="3962953"/>
          </a:xfrm>
          <a:prstGeom prst="rect">
            <a:avLst/>
          </a:prstGeom>
        </p:spPr>
      </p:pic>
      <p:sp>
        <p:nvSpPr>
          <p:cNvPr id="12" name="TextBox 11">
            <a:extLst>
              <a:ext uri="{FF2B5EF4-FFF2-40B4-BE49-F238E27FC236}">
                <a16:creationId xmlns:a16="http://schemas.microsoft.com/office/drawing/2014/main" id="{B27645F3-F034-4B27-98EB-81E0794C5693}"/>
              </a:ext>
            </a:extLst>
          </p:cNvPr>
          <p:cNvSpPr txBox="1"/>
          <p:nvPr/>
        </p:nvSpPr>
        <p:spPr>
          <a:xfrm>
            <a:off x="555127" y="3228945"/>
            <a:ext cx="2286000" cy="400110"/>
          </a:xfrm>
          <a:prstGeom prst="rect">
            <a:avLst/>
          </a:prstGeom>
          <a:noFill/>
        </p:spPr>
        <p:txBody>
          <a:bodyPr wrap="square" rtlCol="0">
            <a:spAutoFit/>
          </a:bodyPr>
          <a:lstStyle/>
          <a:p>
            <a:pPr algn="ctr"/>
            <a:r>
              <a:rPr lang="en-US" sz="2000" b="1" dirty="0">
                <a:solidFill>
                  <a:schemeClr val="accent1"/>
                </a:solidFill>
                <a:latin typeface="+mj-lt"/>
              </a:rPr>
              <a:t>AUTONOMY</a:t>
            </a:r>
          </a:p>
        </p:txBody>
      </p:sp>
      <p:sp>
        <p:nvSpPr>
          <p:cNvPr id="13" name="TextBox 12">
            <a:extLst>
              <a:ext uri="{FF2B5EF4-FFF2-40B4-BE49-F238E27FC236}">
                <a16:creationId xmlns:a16="http://schemas.microsoft.com/office/drawing/2014/main" id="{964F85C4-95CF-4F6E-A51E-D64F70F8FA2D}"/>
              </a:ext>
            </a:extLst>
          </p:cNvPr>
          <p:cNvSpPr txBox="1"/>
          <p:nvPr/>
        </p:nvSpPr>
        <p:spPr>
          <a:xfrm>
            <a:off x="3350324" y="3228945"/>
            <a:ext cx="2430785" cy="400110"/>
          </a:xfrm>
          <a:prstGeom prst="rect">
            <a:avLst/>
          </a:prstGeom>
          <a:noFill/>
        </p:spPr>
        <p:txBody>
          <a:bodyPr wrap="square" rtlCol="0">
            <a:spAutoFit/>
          </a:bodyPr>
          <a:lstStyle/>
          <a:p>
            <a:pPr algn="ctr"/>
            <a:r>
              <a:rPr lang="en-US" sz="2000" b="1" dirty="0">
                <a:solidFill>
                  <a:schemeClr val="accent1"/>
                </a:solidFill>
                <a:latin typeface="+mj-lt"/>
              </a:rPr>
              <a:t>RESPONSIBILITY</a:t>
            </a:r>
          </a:p>
        </p:txBody>
      </p:sp>
      <p:sp>
        <p:nvSpPr>
          <p:cNvPr id="14" name="TextBox 13">
            <a:extLst>
              <a:ext uri="{FF2B5EF4-FFF2-40B4-BE49-F238E27FC236}">
                <a16:creationId xmlns:a16="http://schemas.microsoft.com/office/drawing/2014/main" id="{1922072A-7C3C-4C69-A78B-B6BA088B4EC2}"/>
              </a:ext>
            </a:extLst>
          </p:cNvPr>
          <p:cNvSpPr txBox="1"/>
          <p:nvPr/>
        </p:nvSpPr>
        <p:spPr>
          <a:xfrm>
            <a:off x="9230288" y="3228945"/>
            <a:ext cx="2430785" cy="400110"/>
          </a:xfrm>
          <a:prstGeom prst="rect">
            <a:avLst/>
          </a:prstGeom>
          <a:noFill/>
        </p:spPr>
        <p:txBody>
          <a:bodyPr wrap="square" rtlCol="0">
            <a:spAutoFit/>
          </a:bodyPr>
          <a:lstStyle/>
          <a:p>
            <a:pPr algn="ctr"/>
            <a:r>
              <a:rPr lang="en-US" sz="2000" b="1" dirty="0">
                <a:solidFill>
                  <a:schemeClr val="accent1"/>
                </a:solidFill>
                <a:latin typeface="+mj-lt"/>
              </a:rPr>
              <a:t>ALIGNMENT</a:t>
            </a:r>
          </a:p>
        </p:txBody>
      </p:sp>
      <p:sp>
        <p:nvSpPr>
          <p:cNvPr id="15" name="TextBox 14">
            <a:extLst>
              <a:ext uri="{FF2B5EF4-FFF2-40B4-BE49-F238E27FC236}">
                <a16:creationId xmlns:a16="http://schemas.microsoft.com/office/drawing/2014/main" id="{BDE336FD-75C0-48F7-B2C3-9C34C20CF871}"/>
              </a:ext>
            </a:extLst>
          </p:cNvPr>
          <p:cNvSpPr txBox="1"/>
          <p:nvPr/>
        </p:nvSpPr>
        <p:spPr>
          <a:xfrm>
            <a:off x="6309634" y="3228945"/>
            <a:ext cx="2430785" cy="400110"/>
          </a:xfrm>
          <a:prstGeom prst="rect">
            <a:avLst/>
          </a:prstGeom>
          <a:noFill/>
        </p:spPr>
        <p:txBody>
          <a:bodyPr wrap="square" rtlCol="0">
            <a:spAutoFit/>
          </a:bodyPr>
          <a:lstStyle/>
          <a:p>
            <a:pPr algn="ctr"/>
            <a:r>
              <a:rPr lang="en-US" sz="2000" b="1" dirty="0">
                <a:solidFill>
                  <a:schemeClr val="accent1"/>
                </a:solidFill>
                <a:latin typeface="+mj-lt"/>
              </a:rPr>
              <a:t>ACTION</a:t>
            </a:r>
          </a:p>
        </p:txBody>
      </p:sp>
    </p:spTree>
    <p:extLst>
      <p:ext uri="{BB962C8B-B14F-4D97-AF65-F5344CB8AC3E}">
        <p14:creationId xmlns:p14="http://schemas.microsoft.com/office/powerpoint/2010/main" val="4130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B4E75C-04E0-4FEA-B1F9-616105BFC5B3}"/>
              </a:ext>
            </a:extLst>
          </p:cNvPr>
          <p:cNvSpPr>
            <a:spLocks noGrp="1"/>
          </p:cNvSpPr>
          <p:nvPr>
            <p:ph sz="half" idx="1"/>
          </p:nvPr>
        </p:nvSpPr>
        <p:spPr>
          <a:xfrm>
            <a:off x="609600" y="1406929"/>
            <a:ext cx="5181600" cy="4044143"/>
          </a:xfrm>
        </p:spPr>
        <p:txBody>
          <a:bodyPr anchor="ctr"/>
          <a:lstStyle/>
          <a:p>
            <a:pPr marL="0" indent="0">
              <a:buNone/>
            </a:pPr>
            <a:r>
              <a:rPr lang="en-US" sz="3600" dirty="0"/>
              <a:t>Sounds great in theory, but…</a:t>
            </a:r>
          </a:p>
          <a:p>
            <a:endParaRPr lang="en-US" dirty="0"/>
          </a:p>
        </p:txBody>
      </p:sp>
      <p:pic>
        <p:nvPicPr>
          <p:cNvPr id="8" name="Content Placeholder 7">
            <a:extLst>
              <a:ext uri="{FF2B5EF4-FFF2-40B4-BE49-F238E27FC236}">
                <a16:creationId xmlns:a16="http://schemas.microsoft.com/office/drawing/2014/main" id="{0F7810C3-A3D7-47DA-BE51-698D7DB8D7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7064" y="698157"/>
            <a:ext cx="5181600" cy="5461686"/>
          </a:xfrm>
          <a:prstGeom prst="rect">
            <a:avLst/>
          </a:prstGeom>
        </p:spPr>
      </p:pic>
    </p:spTree>
    <p:extLst>
      <p:ext uri="{BB962C8B-B14F-4D97-AF65-F5344CB8AC3E}">
        <p14:creationId xmlns:p14="http://schemas.microsoft.com/office/powerpoint/2010/main" val="45201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p:txBody>
          <a:bodyPr/>
          <a:lstStyle/>
          <a:p>
            <a:pPr algn="ctr"/>
            <a:r>
              <a:rPr lang="en-US" dirty="0"/>
              <a:t>Let’s Break Down </a:t>
            </a:r>
            <a:r>
              <a:rPr lang="en-US" dirty="0" err="1"/>
              <a:t>GROw</a:t>
            </a:r>
            <a:r>
              <a:rPr lang="en-US" sz="2400" baseline="65000" dirty="0"/>
              <a:t>™</a:t>
            </a:r>
            <a:endParaRPr lang="en-US" sz="2400" dirty="0"/>
          </a:p>
        </p:txBody>
      </p:sp>
      <p:pic>
        <p:nvPicPr>
          <p:cNvPr id="7" name="Content Placeholder 6">
            <a:extLst>
              <a:ext uri="{FF2B5EF4-FFF2-40B4-BE49-F238E27FC236}">
                <a16:creationId xmlns:a16="http://schemas.microsoft.com/office/drawing/2014/main" id="{34F5B94D-0515-4A9B-B420-377E52BF7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9385" y="1879600"/>
            <a:ext cx="8753230" cy="4064000"/>
          </a:xfrm>
          <a:prstGeom prst="rect">
            <a:avLst/>
          </a:prstGeom>
        </p:spPr>
      </p:pic>
    </p:spTree>
    <p:extLst>
      <p:ext uri="{BB962C8B-B14F-4D97-AF65-F5344CB8AC3E}">
        <p14:creationId xmlns:p14="http://schemas.microsoft.com/office/powerpoint/2010/main" val="63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p:txBody>
          <a:bodyPr/>
          <a:lstStyle/>
          <a:p>
            <a:pPr algn="ctr"/>
            <a:r>
              <a:rPr lang="en-US" dirty="0"/>
              <a:t>Let’s Break Down </a:t>
            </a:r>
            <a:r>
              <a:rPr lang="en-US" dirty="0" err="1"/>
              <a:t>GROw</a:t>
            </a:r>
            <a:r>
              <a:rPr lang="en-US" sz="2400" baseline="65000" dirty="0"/>
              <a:t>™</a:t>
            </a:r>
          </a:p>
        </p:txBody>
      </p:sp>
      <p:sp>
        <p:nvSpPr>
          <p:cNvPr id="6" name="Rectangle 5">
            <a:extLst>
              <a:ext uri="{FF2B5EF4-FFF2-40B4-BE49-F238E27FC236}">
                <a16:creationId xmlns:a16="http://schemas.microsoft.com/office/drawing/2014/main" id="{43201E3C-69D6-48D3-9F2B-A4372F3C21AA}"/>
              </a:ext>
            </a:extLst>
          </p:cNvPr>
          <p:cNvSpPr/>
          <p:nvPr/>
        </p:nvSpPr>
        <p:spPr>
          <a:xfrm>
            <a:off x="2419027" y="1594796"/>
            <a:ext cx="8043410" cy="400110"/>
          </a:xfrm>
          <a:prstGeom prst="rect">
            <a:avLst/>
          </a:prstGeom>
        </p:spPr>
        <p:txBody>
          <a:bodyPr wrap="square">
            <a:spAutoFit/>
          </a:bodyPr>
          <a:lstStyle/>
          <a:p>
            <a:r>
              <a:rPr lang="en-US" sz="2000" dirty="0"/>
              <a:t>Adjusts your planning: plan different work</a:t>
            </a:r>
          </a:p>
        </p:txBody>
      </p:sp>
      <p:sp>
        <p:nvSpPr>
          <p:cNvPr id="8" name="Rectangle 7">
            <a:extLst>
              <a:ext uri="{FF2B5EF4-FFF2-40B4-BE49-F238E27FC236}">
                <a16:creationId xmlns:a16="http://schemas.microsoft.com/office/drawing/2014/main" id="{5966B2AB-92DA-4B35-AEF4-0BD2112E445A}"/>
              </a:ext>
            </a:extLst>
          </p:cNvPr>
          <p:cNvSpPr/>
          <p:nvPr/>
        </p:nvSpPr>
        <p:spPr>
          <a:xfrm>
            <a:off x="2419026" y="2541900"/>
            <a:ext cx="8162984" cy="400110"/>
          </a:xfrm>
          <a:prstGeom prst="rect">
            <a:avLst/>
          </a:prstGeom>
        </p:spPr>
        <p:txBody>
          <a:bodyPr wrap="square">
            <a:spAutoFit/>
          </a:bodyPr>
          <a:lstStyle/>
          <a:p>
            <a:r>
              <a:rPr lang="en-US" sz="2000" dirty="0"/>
              <a:t>Adjusts your sprint: do and track work differently</a:t>
            </a:r>
          </a:p>
        </p:txBody>
      </p:sp>
      <p:sp>
        <p:nvSpPr>
          <p:cNvPr id="9" name="Rectangle 8">
            <a:extLst>
              <a:ext uri="{FF2B5EF4-FFF2-40B4-BE49-F238E27FC236}">
                <a16:creationId xmlns:a16="http://schemas.microsoft.com/office/drawing/2014/main" id="{06E504E3-5684-4991-AA85-D783065A8008}"/>
              </a:ext>
            </a:extLst>
          </p:cNvPr>
          <p:cNvSpPr/>
          <p:nvPr/>
        </p:nvSpPr>
        <p:spPr>
          <a:xfrm>
            <a:off x="2419026" y="3489004"/>
            <a:ext cx="8734527" cy="400110"/>
          </a:xfrm>
          <a:prstGeom prst="rect">
            <a:avLst/>
          </a:prstGeom>
        </p:spPr>
        <p:txBody>
          <a:bodyPr wrap="square">
            <a:spAutoFit/>
          </a:bodyPr>
          <a:lstStyle/>
          <a:p>
            <a:r>
              <a:rPr lang="en-US" sz="2000" dirty="0"/>
              <a:t>Adds an ownership event: leaders help teams build ownership</a:t>
            </a:r>
          </a:p>
        </p:txBody>
      </p:sp>
      <p:sp>
        <p:nvSpPr>
          <p:cNvPr id="10" name="Rectangle 9">
            <a:extLst>
              <a:ext uri="{FF2B5EF4-FFF2-40B4-BE49-F238E27FC236}">
                <a16:creationId xmlns:a16="http://schemas.microsoft.com/office/drawing/2014/main" id="{9A1A0CDF-3673-4976-9D0C-10BE07AF6B27}"/>
              </a:ext>
            </a:extLst>
          </p:cNvPr>
          <p:cNvSpPr/>
          <p:nvPr/>
        </p:nvSpPr>
        <p:spPr>
          <a:xfrm>
            <a:off x="2419025" y="4457748"/>
            <a:ext cx="8043409" cy="400110"/>
          </a:xfrm>
          <a:prstGeom prst="rect">
            <a:avLst/>
          </a:prstGeom>
        </p:spPr>
        <p:txBody>
          <a:bodyPr wrap="square">
            <a:spAutoFit/>
          </a:bodyPr>
          <a:lstStyle/>
          <a:p>
            <a:r>
              <a:rPr lang="en-US" sz="2000" dirty="0"/>
              <a:t>Adjusts assessment: ownership over commitment</a:t>
            </a:r>
          </a:p>
        </p:txBody>
      </p:sp>
      <p:sp>
        <p:nvSpPr>
          <p:cNvPr id="11" name="Rectangle 10">
            <a:extLst>
              <a:ext uri="{FF2B5EF4-FFF2-40B4-BE49-F238E27FC236}">
                <a16:creationId xmlns:a16="http://schemas.microsoft.com/office/drawing/2014/main" id="{5882A843-B4B7-441A-AB13-7E4C77A2111F}"/>
              </a:ext>
            </a:extLst>
          </p:cNvPr>
          <p:cNvSpPr/>
          <p:nvPr/>
        </p:nvSpPr>
        <p:spPr>
          <a:xfrm>
            <a:off x="2419026" y="5400755"/>
            <a:ext cx="7622966" cy="400110"/>
          </a:xfrm>
          <a:prstGeom prst="rect">
            <a:avLst/>
          </a:prstGeom>
        </p:spPr>
        <p:txBody>
          <a:bodyPr wrap="square">
            <a:spAutoFit/>
          </a:bodyPr>
          <a:lstStyle/>
          <a:p>
            <a:r>
              <a:rPr lang="en-US" sz="2000" dirty="0"/>
              <a:t>Adjusts your demo: talk about success differently</a:t>
            </a:r>
          </a:p>
        </p:txBody>
      </p:sp>
      <p:pic>
        <p:nvPicPr>
          <p:cNvPr id="12" name="Picture 11">
            <a:extLst>
              <a:ext uri="{FF2B5EF4-FFF2-40B4-BE49-F238E27FC236}">
                <a16:creationId xmlns:a16="http://schemas.microsoft.com/office/drawing/2014/main" id="{C4970C7E-502F-465C-A10F-C2E2A7E4A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454" y="1439888"/>
            <a:ext cx="817451" cy="760623"/>
          </a:xfrm>
          <a:prstGeom prst="rect">
            <a:avLst/>
          </a:prstGeom>
        </p:spPr>
      </p:pic>
      <p:pic>
        <p:nvPicPr>
          <p:cNvPr id="13" name="Picture 12">
            <a:extLst>
              <a:ext uri="{FF2B5EF4-FFF2-40B4-BE49-F238E27FC236}">
                <a16:creationId xmlns:a16="http://schemas.microsoft.com/office/drawing/2014/main" id="{BC100B11-DCC7-42E1-854B-9F77D228E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709" y="3302568"/>
            <a:ext cx="791362" cy="777104"/>
          </a:xfrm>
          <a:prstGeom prst="rect">
            <a:avLst/>
          </a:prstGeom>
        </p:spPr>
      </p:pic>
      <p:pic>
        <p:nvPicPr>
          <p:cNvPr id="14" name="Picture 13">
            <a:extLst>
              <a:ext uri="{FF2B5EF4-FFF2-40B4-BE49-F238E27FC236}">
                <a16:creationId xmlns:a16="http://schemas.microsoft.com/office/drawing/2014/main" id="{2ABEACDA-DD93-4D1C-AA29-E56ED0D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313" y="5226141"/>
            <a:ext cx="749338" cy="749338"/>
          </a:xfrm>
          <a:prstGeom prst="rect">
            <a:avLst/>
          </a:prstGeom>
        </p:spPr>
      </p:pic>
      <p:pic>
        <p:nvPicPr>
          <p:cNvPr id="15" name="Picture 14">
            <a:extLst>
              <a:ext uri="{FF2B5EF4-FFF2-40B4-BE49-F238E27FC236}">
                <a16:creationId xmlns:a16="http://schemas.microsoft.com/office/drawing/2014/main" id="{E9B34F04-F042-40C2-A96D-583DD38D7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49" y="4285295"/>
            <a:ext cx="749336" cy="745017"/>
          </a:xfrm>
          <a:prstGeom prst="rect">
            <a:avLst/>
          </a:prstGeom>
        </p:spPr>
      </p:pic>
      <p:pic>
        <p:nvPicPr>
          <p:cNvPr id="16" name="Picture 15">
            <a:extLst>
              <a:ext uri="{FF2B5EF4-FFF2-40B4-BE49-F238E27FC236}">
                <a16:creationId xmlns:a16="http://schemas.microsoft.com/office/drawing/2014/main" id="{77995A7E-F549-49CB-84D8-3E043408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313" y="2350124"/>
            <a:ext cx="753272" cy="783663"/>
          </a:xfrm>
          <a:prstGeom prst="rect">
            <a:avLst/>
          </a:prstGeom>
        </p:spPr>
      </p:pic>
    </p:spTree>
    <p:extLst>
      <p:ext uri="{BB962C8B-B14F-4D97-AF65-F5344CB8AC3E}">
        <p14:creationId xmlns:p14="http://schemas.microsoft.com/office/powerpoint/2010/main" val="412767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1: Planning Experiments</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4294967295"/>
          </p:nvPr>
        </p:nvSpPr>
        <p:spPr>
          <a:xfrm>
            <a:off x="3025303" y="3998913"/>
            <a:ext cx="8557097" cy="1281112"/>
          </a:xfrm>
        </p:spPr>
        <p:txBody>
          <a:bodyPr/>
          <a:lstStyle/>
          <a:p>
            <a:pPr marL="0" indent="0">
              <a:buNone/>
            </a:pPr>
            <a:r>
              <a:rPr lang="en-US" dirty="0">
                <a:solidFill>
                  <a:schemeClr val="accent1"/>
                </a:solidFill>
              </a:rPr>
              <a:t>NEW CONCEPT: </a:t>
            </a:r>
            <a:r>
              <a:rPr lang="en-US" dirty="0"/>
              <a:t>experimentation versus improvement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4294967295"/>
          </p:nvPr>
        </p:nvSpPr>
        <p:spPr>
          <a:xfrm>
            <a:off x="3025303" y="2008188"/>
            <a:ext cx="8557097" cy="1368425"/>
          </a:xfrm>
        </p:spPr>
        <p:txBody>
          <a:bodyPr anchor="ctr"/>
          <a:lstStyle/>
          <a:p>
            <a:pPr marL="0" indent="0">
              <a:buNone/>
            </a:pPr>
            <a:r>
              <a:rPr lang="en-US" dirty="0"/>
              <a:t>Individual teams identify and agree upon metrics and experiments that they locally need.</a:t>
            </a:r>
          </a:p>
        </p:txBody>
      </p:sp>
      <p:pic>
        <p:nvPicPr>
          <p:cNvPr id="11" name="Picture 10">
            <a:extLst>
              <a:ext uri="{FF2B5EF4-FFF2-40B4-BE49-F238E27FC236}">
                <a16:creationId xmlns:a16="http://schemas.microsoft.com/office/drawing/2014/main" id="{18081BA5-1BC0-4C06-A8B2-79E7382B4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2" y="2061829"/>
            <a:ext cx="1469315" cy="1367170"/>
          </a:xfrm>
          <a:prstGeom prst="rect">
            <a:avLst/>
          </a:prstGeom>
        </p:spPr>
      </p:pic>
    </p:spTree>
    <p:extLst>
      <p:ext uri="{BB962C8B-B14F-4D97-AF65-F5344CB8AC3E}">
        <p14:creationId xmlns:p14="http://schemas.microsoft.com/office/powerpoint/2010/main" val="330989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2: Running Experiments</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4294967295"/>
          </p:nvPr>
        </p:nvSpPr>
        <p:spPr>
          <a:xfrm>
            <a:off x="3038475" y="3998913"/>
            <a:ext cx="8543925" cy="1281112"/>
          </a:xfrm>
        </p:spPr>
        <p:txBody>
          <a:bodyPr/>
          <a:lstStyle/>
          <a:p>
            <a:pPr marL="0" indent="0">
              <a:buNone/>
            </a:pPr>
            <a:r>
              <a:rPr lang="en-US" dirty="0">
                <a:solidFill>
                  <a:schemeClr val="accent1"/>
                </a:solidFill>
              </a:rPr>
              <a:t>NEW CONCEPT: </a:t>
            </a:r>
            <a:r>
              <a:rPr lang="en-US" dirty="0"/>
              <a:t>None</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4294967295"/>
          </p:nvPr>
        </p:nvSpPr>
        <p:spPr>
          <a:xfrm>
            <a:off x="3038475" y="2008188"/>
            <a:ext cx="8543925" cy="1368425"/>
          </a:xfrm>
        </p:spPr>
        <p:txBody>
          <a:bodyPr anchor="ctr"/>
          <a:lstStyle/>
          <a:p>
            <a:pPr marL="0" indent="0">
              <a:buNone/>
            </a:pPr>
            <a:r>
              <a:rPr lang="en-US" dirty="0"/>
              <a:t>Tracking measurements and experiments throughout sprint.</a:t>
            </a:r>
          </a:p>
        </p:txBody>
      </p:sp>
      <p:pic>
        <p:nvPicPr>
          <p:cNvPr id="6" name="Picture 5">
            <a:extLst>
              <a:ext uri="{FF2B5EF4-FFF2-40B4-BE49-F238E27FC236}">
                <a16:creationId xmlns:a16="http://schemas.microsoft.com/office/drawing/2014/main" id="{F8D15E12-C287-49E5-87AD-76B074B6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75" y="2057400"/>
            <a:ext cx="1318407" cy="1371600"/>
          </a:xfrm>
          <a:prstGeom prst="rect">
            <a:avLst/>
          </a:prstGeom>
        </p:spPr>
      </p:pic>
    </p:spTree>
    <p:extLst>
      <p:ext uri="{BB962C8B-B14F-4D97-AF65-F5344CB8AC3E}">
        <p14:creationId xmlns:p14="http://schemas.microsoft.com/office/powerpoint/2010/main" val="107738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3: Leading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4294967295"/>
          </p:nvPr>
        </p:nvSpPr>
        <p:spPr>
          <a:xfrm>
            <a:off x="3038475" y="1987550"/>
            <a:ext cx="8543925" cy="1366838"/>
          </a:xfrm>
        </p:spPr>
        <p:txBody>
          <a:bodyPr anchor="ctr"/>
          <a:lstStyle/>
          <a:p>
            <a:pPr marL="0" indent="0">
              <a:buNone/>
            </a:pPr>
            <a:r>
              <a:rPr lang="en-US" dirty="0"/>
              <a:t>Creating a regular structure for leaders to support teams achieving greater and greater ownership over time.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4294967295"/>
          </p:nvPr>
        </p:nvSpPr>
        <p:spPr>
          <a:xfrm>
            <a:off x="3038475" y="3998913"/>
            <a:ext cx="8543925" cy="1281112"/>
          </a:xfrm>
        </p:spPr>
        <p:txBody>
          <a:bodyPr/>
          <a:lstStyle/>
          <a:p>
            <a:pPr marL="0" indent="0">
              <a:buNone/>
            </a:pPr>
            <a:r>
              <a:rPr lang="en-US" dirty="0">
                <a:solidFill>
                  <a:schemeClr val="accent1"/>
                </a:solidFill>
              </a:rPr>
              <a:t>NEW CONCEPT: </a:t>
            </a:r>
            <a:r>
              <a:rPr lang="en-US" dirty="0"/>
              <a:t>stances - how leadership and teams show up</a:t>
            </a:r>
          </a:p>
        </p:txBody>
      </p:sp>
      <p:pic>
        <p:nvPicPr>
          <p:cNvPr id="6" name="Picture 5">
            <a:extLst>
              <a:ext uri="{FF2B5EF4-FFF2-40B4-BE49-F238E27FC236}">
                <a16:creationId xmlns:a16="http://schemas.microsoft.com/office/drawing/2014/main" id="{9868477D-B29B-49AE-88AF-B3C1DAA66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95" y="1985018"/>
            <a:ext cx="1396767" cy="1371600"/>
          </a:xfrm>
          <a:prstGeom prst="rect">
            <a:avLst/>
          </a:prstGeom>
        </p:spPr>
      </p:pic>
    </p:spTree>
    <p:extLst>
      <p:ext uri="{BB962C8B-B14F-4D97-AF65-F5344CB8AC3E}">
        <p14:creationId xmlns:p14="http://schemas.microsoft.com/office/powerpoint/2010/main" val="28198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CB5D5-6D2D-4F07-A230-AC4A3F0C36E1}"/>
              </a:ext>
            </a:extLst>
          </p:cNvPr>
          <p:cNvSpPr txBox="1"/>
          <p:nvPr/>
        </p:nvSpPr>
        <p:spPr>
          <a:xfrm>
            <a:off x="4968127" y="3254189"/>
            <a:ext cx="5910544" cy="2785378"/>
          </a:xfrm>
          <a:prstGeom prst="rect">
            <a:avLst/>
          </a:prstGeom>
          <a:noFill/>
        </p:spPr>
        <p:txBody>
          <a:bodyPr wrap="square" rtlCol="0">
            <a:spAutoFit/>
          </a:bodyPr>
          <a:lstStyle/>
          <a:p>
            <a:r>
              <a:rPr lang="en-US" sz="2500" dirty="0">
                <a:solidFill>
                  <a:schemeClr val="tx2"/>
                </a:solidFill>
              </a:rPr>
              <a:t>104 teams</a:t>
            </a:r>
          </a:p>
          <a:p>
            <a:endParaRPr lang="en-US" sz="2500" dirty="0">
              <a:solidFill>
                <a:schemeClr val="tx2"/>
              </a:solidFill>
            </a:endParaRPr>
          </a:p>
          <a:p>
            <a:r>
              <a:rPr lang="en-US" sz="2500" dirty="0">
                <a:solidFill>
                  <a:schemeClr val="tx2"/>
                </a:solidFill>
              </a:rPr>
              <a:t>Same company</a:t>
            </a:r>
          </a:p>
          <a:p>
            <a:endParaRPr lang="en-US" sz="2500" dirty="0">
              <a:solidFill>
                <a:schemeClr val="tx2"/>
              </a:solidFill>
            </a:endParaRPr>
          </a:p>
          <a:p>
            <a:r>
              <a:rPr lang="en-US" sz="2500" dirty="0">
                <a:solidFill>
                  <a:schemeClr val="tx2"/>
                </a:solidFill>
              </a:rPr>
              <a:t>3 different products </a:t>
            </a:r>
          </a:p>
          <a:p>
            <a:endParaRPr lang="en-US" sz="2500" dirty="0">
              <a:solidFill>
                <a:schemeClr val="tx2"/>
              </a:solidFill>
            </a:endParaRPr>
          </a:p>
          <a:p>
            <a:r>
              <a:rPr lang="en-US" sz="2500" dirty="0">
                <a:solidFill>
                  <a:schemeClr val="tx2"/>
                </a:solidFill>
              </a:rPr>
              <a:t>A ton of code sharing</a:t>
            </a:r>
          </a:p>
        </p:txBody>
      </p:sp>
      <p:pic>
        <p:nvPicPr>
          <p:cNvPr id="3" name="Picture 2">
            <a:extLst>
              <a:ext uri="{FF2B5EF4-FFF2-40B4-BE49-F238E27FC236}">
                <a16:creationId xmlns:a16="http://schemas.microsoft.com/office/drawing/2014/main" id="{3798282E-967C-43EF-92AF-07D47EA55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893" y="252837"/>
            <a:ext cx="2516583" cy="2289314"/>
          </a:xfrm>
          <a:prstGeom prst="rect">
            <a:avLst/>
          </a:prstGeom>
        </p:spPr>
      </p:pic>
      <p:sp>
        <p:nvSpPr>
          <p:cNvPr id="5" name="TextBox 4">
            <a:extLst>
              <a:ext uri="{FF2B5EF4-FFF2-40B4-BE49-F238E27FC236}">
                <a16:creationId xmlns:a16="http://schemas.microsoft.com/office/drawing/2014/main" id="{9563F7E1-3E17-4BF4-AEBD-DAF8F7A6FDF2}"/>
              </a:ext>
            </a:extLst>
          </p:cNvPr>
          <p:cNvSpPr txBox="1"/>
          <p:nvPr/>
        </p:nvSpPr>
        <p:spPr>
          <a:xfrm>
            <a:off x="4013947" y="1243034"/>
            <a:ext cx="6656294" cy="707886"/>
          </a:xfrm>
          <a:prstGeom prst="rect">
            <a:avLst/>
          </a:prstGeom>
          <a:noFill/>
        </p:spPr>
        <p:txBody>
          <a:bodyPr wrap="square" rtlCol="0">
            <a:spAutoFit/>
          </a:bodyPr>
          <a:lstStyle/>
          <a:p>
            <a:r>
              <a:rPr lang="en-US" sz="4000" dirty="0"/>
              <a:t>Case Study </a:t>
            </a:r>
          </a:p>
        </p:txBody>
      </p:sp>
      <p:sp>
        <p:nvSpPr>
          <p:cNvPr id="6" name="Arrow: Right 5">
            <a:extLst>
              <a:ext uri="{FF2B5EF4-FFF2-40B4-BE49-F238E27FC236}">
                <a16:creationId xmlns:a16="http://schemas.microsoft.com/office/drawing/2014/main" id="{91077D2E-3C32-42D7-A915-EB85035E8C2B}"/>
              </a:ext>
            </a:extLst>
          </p:cNvPr>
          <p:cNvSpPr/>
          <p:nvPr/>
        </p:nvSpPr>
        <p:spPr>
          <a:xfrm>
            <a:off x="4208929" y="3321424"/>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4497F59-EE15-4C09-BB00-FB28F40BE216}"/>
              </a:ext>
            </a:extLst>
          </p:cNvPr>
          <p:cNvSpPr/>
          <p:nvPr/>
        </p:nvSpPr>
        <p:spPr>
          <a:xfrm>
            <a:off x="4208929" y="4130488"/>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38AB05F-EF73-484D-9EAF-40947E7BEFE0}"/>
              </a:ext>
            </a:extLst>
          </p:cNvPr>
          <p:cNvSpPr/>
          <p:nvPr/>
        </p:nvSpPr>
        <p:spPr>
          <a:xfrm>
            <a:off x="4208929" y="4860016"/>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80EA316-F733-4153-9ACE-3E4ABACB1156}"/>
              </a:ext>
            </a:extLst>
          </p:cNvPr>
          <p:cNvSpPr/>
          <p:nvPr/>
        </p:nvSpPr>
        <p:spPr>
          <a:xfrm>
            <a:off x="4208929" y="5616438"/>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32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4: Assessing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4294967295"/>
          </p:nvPr>
        </p:nvSpPr>
        <p:spPr>
          <a:xfrm>
            <a:off x="3038475" y="1924050"/>
            <a:ext cx="8543925" cy="1366838"/>
          </a:xfrm>
        </p:spPr>
        <p:txBody>
          <a:bodyPr anchor="ctr"/>
          <a:lstStyle/>
          <a:p>
            <a:pPr marL="0" indent="0">
              <a:buNone/>
            </a:pPr>
            <a:r>
              <a:rPr lang="en-US" dirty="0"/>
              <a:t>Finding a clear picture of where every team </a:t>
            </a:r>
            <a:br>
              <a:rPr lang="en-US" dirty="0"/>
            </a:br>
            <a:r>
              <a:rPr lang="en-US" dirty="0"/>
              <a:t>is and what is possible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4294967295"/>
          </p:nvPr>
        </p:nvSpPr>
        <p:spPr>
          <a:xfrm>
            <a:off x="3038475" y="3998913"/>
            <a:ext cx="8543925" cy="1281112"/>
          </a:xfrm>
        </p:spPr>
        <p:txBody>
          <a:bodyPr/>
          <a:lstStyle/>
          <a:p>
            <a:pPr marL="0" indent="0">
              <a:buNone/>
            </a:pPr>
            <a:r>
              <a:rPr lang="en-US" dirty="0">
                <a:solidFill>
                  <a:schemeClr val="accent1"/>
                </a:solidFill>
              </a:rPr>
              <a:t>NEW CONCEPT: </a:t>
            </a:r>
            <a:r>
              <a:rPr lang="en-US" dirty="0"/>
              <a:t>a reflection of moving from accountability to ownership</a:t>
            </a:r>
          </a:p>
        </p:txBody>
      </p:sp>
      <p:pic>
        <p:nvPicPr>
          <p:cNvPr id="6" name="Picture 5">
            <a:extLst>
              <a:ext uri="{FF2B5EF4-FFF2-40B4-BE49-F238E27FC236}">
                <a16:creationId xmlns:a16="http://schemas.microsoft.com/office/drawing/2014/main" id="{5F84BDE6-8760-4E91-AF71-A55EACDD3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03" y="1944872"/>
            <a:ext cx="1379551" cy="1371600"/>
          </a:xfrm>
          <a:prstGeom prst="rect">
            <a:avLst/>
          </a:prstGeom>
        </p:spPr>
      </p:pic>
    </p:spTree>
    <p:extLst>
      <p:ext uri="{BB962C8B-B14F-4D97-AF65-F5344CB8AC3E}">
        <p14:creationId xmlns:p14="http://schemas.microsoft.com/office/powerpoint/2010/main" val="247694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5: Showing Improvement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4294967295"/>
          </p:nvPr>
        </p:nvSpPr>
        <p:spPr>
          <a:xfrm>
            <a:off x="3038475" y="1987550"/>
            <a:ext cx="8543925" cy="1366838"/>
          </a:xfrm>
        </p:spPr>
        <p:txBody>
          <a:bodyPr anchor="ctr"/>
          <a:lstStyle/>
          <a:p>
            <a:pPr marL="0" indent="0">
              <a:buNone/>
            </a:pPr>
            <a:r>
              <a:rPr lang="en-US" dirty="0"/>
              <a:t>Demo turns into product </a:t>
            </a:r>
            <a:r>
              <a:rPr lang="en-US" b="1" dirty="0"/>
              <a:t>and</a:t>
            </a:r>
            <a:r>
              <a:rPr lang="en-US" dirty="0"/>
              <a:t> productivity demo</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4294967295"/>
          </p:nvPr>
        </p:nvSpPr>
        <p:spPr>
          <a:xfrm>
            <a:off x="3038475" y="3998913"/>
            <a:ext cx="8543925" cy="1281112"/>
          </a:xfrm>
        </p:spPr>
        <p:txBody>
          <a:bodyPr/>
          <a:lstStyle/>
          <a:p>
            <a:pPr marL="0" indent="0">
              <a:buNone/>
            </a:pPr>
            <a:r>
              <a:rPr lang="en-US" dirty="0">
                <a:solidFill>
                  <a:schemeClr val="accent1"/>
                </a:solidFill>
              </a:rPr>
              <a:t>NEW CONCEPT: </a:t>
            </a:r>
            <a:r>
              <a:rPr lang="en-US" dirty="0"/>
              <a:t>experimentation versus improvement</a:t>
            </a:r>
          </a:p>
        </p:txBody>
      </p:sp>
      <p:pic>
        <p:nvPicPr>
          <p:cNvPr id="6" name="Picture 5">
            <a:extLst>
              <a:ext uri="{FF2B5EF4-FFF2-40B4-BE49-F238E27FC236}">
                <a16:creationId xmlns:a16="http://schemas.microsoft.com/office/drawing/2014/main" id="{E2CBF7E6-DA36-4AC8-B60D-A1957F89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48" y="2004235"/>
            <a:ext cx="1371600" cy="1371600"/>
          </a:xfrm>
          <a:prstGeom prst="rect">
            <a:avLst/>
          </a:prstGeom>
        </p:spPr>
      </p:pic>
    </p:spTree>
    <p:extLst>
      <p:ext uri="{BB962C8B-B14F-4D97-AF65-F5344CB8AC3E}">
        <p14:creationId xmlns:p14="http://schemas.microsoft.com/office/powerpoint/2010/main" val="10540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a:bodyPr>
          <a:lstStyle/>
          <a:p>
            <a:r>
              <a:rPr lang="en-US" b="1" dirty="0"/>
              <a:t>New Concept #1: </a:t>
            </a:r>
            <a:r>
              <a:rPr lang="en-US" dirty="0">
                <a:latin typeface="+mn-lt"/>
              </a:rPr>
              <a:t>Experimenting vs Improving</a:t>
            </a:r>
          </a:p>
        </p:txBody>
      </p:sp>
      <p:pic>
        <p:nvPicPr>
          <p:cNvPr id="5" name="Content Placeholder 4">
            <a:extLst>
              <a:ext uri="{FF2B5EF4-FFF2-40B4-BE49-F238E27FC236}">
                <a16:creationId xmlns:a16="http://schemas.microsoft.com/office/drawing/2014/main" id="{CDC18330-7FFE-4A49-9ADB-ABAE6F00A5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4607" y="2292916"/>
            <a:ext cx="4191585" cy="3258005"/>
          </a:xfrm>
          <a:prstGeom prst="rect">
            <a:avLst/>
          </a:prstGeom>
        </p:spPr>
      </p:pic>
      <p:pic>
        <p:nvPicPr>
          <p:cNvPr id="6" name="Content Placeholder 5">
            <a:extLst>
              <a:ext uri="{FF2B5EF4-FFF2-40B4-BE49-F238E27FC236}">
                <a16:creationId xmlns:a16="http://schemas.microsoft.com/office/drawing/2014/main" id="{61A617C3-B770-4A96-9D94-3554300280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86175" y="1935679"/>
            <a:ext cx="5010849" cy="3972479"/>
          </a:xfrm>
          <a:prstGeom prst="rect">
            <a:avLst/>
          </a:prstGeom>
        </p:spPr>
      </p:pic>
    </p:spTree>
    <p:extLst>
      <p:ext uri="{BB962C8B-B14F-4D97-AF65-F5344CB8AC3E}">
        <p14:creationId xmlns:p14="http://schemas.microsoft.com/office/powerpoint/2010/main" val="228533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a:bodyPr>
          <a:lstStyle/>
          <a:p>
            <a:r>
              <a:rPr lang="en-US" b="1" dirty="0"/>
              <a:t>New Concept #2: </a:t>
            </a:r>
            <a:r>
              <a:rPr lang="en-US" dirty="0">
                <a:latin typeface="+mn-lt"/>
              </a:rPr>
              <a:t>Shifting Stance</a:t>
            </a:r>
          </a:p>
        </p:txBody>
      </p:sp>
      <p:pic>
        <p:nvPicPr>
          <p:cNvPr id="8" name="Content Placeholder 7">
            <a:extLst>
              <a:ext uri="{FF2B5EF4-FFF2-40B4-BE49-F238E27FC236}">
                <a16:creationId xmlns:a16="http://schemas.microsoft.com/office/drawing/2014/main" id="{5505639A-F11B-48EA-AEDF-C1CFC23B006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609" y="1900238"/>
            <a:ext cx="5161581" cy="4043362"/>
          </a:xfrm>
          <a:prstGeom prst="rect">
            <a:avLst/>
          </a:prstGeom>
        </p:spPr>
      </p:pic>
    </p:spTree>
    <p:extLst>
      <p:ext uri="{BB962C8B-B14F-4D97-AF65-F5344CB8AC3E}">
        <p14:creationId xmlns:p14="http://schemas.microsoft.com/office/powerpoint/2010/main" val="169910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Leader Stance</a:t>
            </a:r>
          </a:p>
        </p:txBody>
      </p:sp>
      <p:pic>
        <p:nvPicPr>
          <p:cNvPr id="6" name="Picture 5">
            <a:extLst>
              <a:ext uri="{FF2B5EF4-FFF2-40B4-BE49-F238E27FC236}">
                <a16:creationId xmlns:a16="http://schemas.microsoft.com/office/drawing/2014/main" id="{A86333D1-BEC1-4771-B9A3-FB9485FA1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893" y="2347751"/>
            <a:ext cx="1919811" cy="2597391"/>
          </a:xfrm>
          <a:prstGeom prst="rect">
            <a:avLst/>
          </a:prstGeom>
        </p:spPr>
      </p:pic>
      <p:pic>
        <p:nvPicPr>
          <p:cNvPr id="7" name="Picture 6">
            <a:extLst>
              <a:ext uri="{FF2B5EF4-FFF2-40B4-BE49-F238E27FC236}">
                <a16:creationId xmlns:a16="http://schemas.microsoft.com/office/drawing/2014/main" id="{0F4E3C4F-0BBD-4808-8E43-D1A15AC0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224" y="2404849"/>
            <a:ext cx="1861259" cy="2536963"/>
          </a:xfrm>
          <a:prstGeom prst="rect">
            <a:avLst/>
          </a:prstGeom>
        </p:spPr>
      </p:pic>
      <p:pic>
        <p:nvPicPr>
          <p:cNvPr id="8" name="Picture 7">
            <a:extLst>
              <a:ext uri="{FF2B5EF4-FFF2-40B4-BE49-F238E27FC236}">
                <a16:creationId xmlns:a16="http://schemas.microsoft.com/office/drawing/2014/main" id="{09ED3762-2EC8-43D6-8538-732B94451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874" y="2315590"/>
            <a:ext cx="1917957" cy="2626222"/>
          </a:xfrm>
          <a:prstGeom prst="rect">
            <a:avLst/>
          </a:prstGeom>
        </p:spPr>
      </p:pic>
      <p:sp>
        <p:nvSpPr>
          <p:cNvPr id="9" name="&quot;Not Allowed&quot; Symbol 8">
            <a:extLst>
              <a:ext uri="{FF2B5EF4-FFF2-40B4-BE49-F238E27FC236}">
                <a16:creationId xmlns:a16="http://schemas.microsoft.com/office/drawing/2014/main" id="{2D58BA17-12A5-495F-978F-77D683A3ADD3}"/>
              </a:ext>
            </a:extLst>
          </p:cNvPr>
          <p:cNvSpPr/>
          <p:nvPr/>
        </p:nvSpPr>
        <p:spPr>
          <a:xfrm>
            <a:off x="1296184"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247878B5-980B-4FC9-85D8-47A226330F91}"/>
              </a:ext>
            </a:extLst>
          </p:cNvPr>
          <p:cNvSpPr/>
          <p:nvPr/>
        </p:nvSpPr>
        <p:spPr>
          <a:xfrm>
            <a:off x="7985118" y="2062715"/>
            <a:ext cx="3012277" cy="3139925"/>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936B5A8A-B0A1-49A4-8F88-2B04AF40E792}"/>
              </a:ext>
            </a:extLst>
          </p:cNvPr>
          <p:cNvSpPr/>
          <p:nvPr/>
        </p:nvSpPr>
        <p:spPr>
          <a:xfrm>
            <a:off x="4630879"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97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Team Stance</a:t>
            </a:r>
          </a:p>
        </p:txBody>
      </p:sp>
      <p:pic>
        <p:nvPicPr>
          <p:cNvPr id="10" name="Picture 9">
            <a:extLst>
              <a:ext uri="{FF2B5EF4-FFF2-40B4-BE49-F238E27FC236}">
                <a16:creationId xmlns:a16="http://schemas.microsoft.com/office/drawing/2014/main" id="{8AA82C55-77D8-4D14-886A-A5315F81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9" y="1678499"/>
            <a:ext cx="2248214" cy="4201111"/>
          </a:xfrm>
          <a:prstGeom prst="rect">
            <a:avLst/>
          </a:prstGeom>
        </p:spPr>
      </p:pic>
      <p:pic>
        <p:nvPicPr>
          <p:cNvPr id="13" name="Picture 12">
            <a:extLst>
              <a:ext uri="{FF2B5EF4-FFF2-40B4-BE49-F238E27FC236}">
                <a16:creationId xmlns:a16="http://schemas.microsoft.com/office/drawing/2014/main" id="{C82579FF-C119-4193-9888-565A97D2F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462" y="1678499"/>
            <a:ext cx="2286319" cy="4201111"/>
          </a:xfrm>
          <a:prstGeom prst="rect">
            <a:avLst/>
          </a:prstGeom>
        </p:spPr>
      </p:pic>
      <p:pic>
        <p:nvPicPr>
          <p:cNvPr id="14" name="Picture 13">
            <a:extLst>
              <a:ext uri="{FF2B5EF4-FFF2-40B4-BE49-F238E27FC236}">
                <a16:creationId xmlns:a16="http://schemas.microsoft.com/office/drawing/2014/main" id="{E66875D6-A94D-4741-83AA-7CE7FEA61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882" y="1702314"/>
            <a:ext cx="2267266" cy="4153480"/>
          </a:xfrm>
          <a:prstGeom prst="rect">
            <a:avLst/>
          </a:prstGeom>
        </p:spPr>
      </p:pic>
      <p:pic>
        <p:nvPicPr>
          <p:cNvPr id="15" name="Picture 14">
            <a:extLst>
              <a:ext uri="{FF2B5EF4-FFF2-40B4-BE49-F238E27FC236}">
                <a16:creationId xmlns:a16="http://schemas.microsoft.com/office/drawing/2014/main" id="{11AE8DD0-4430-4C36-AD7D-95575E6DE9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901" y="1688025"/>
            <a:ext cx="2067213" cy="4182059"/>
          </a:xfrm>
          <a:prstGeom prst="rect">
            <a:avLst/>
          </a:prstGeom>
        </p:spPr>
      </p:pic>
      <p:pic>
        <p:nvPicPr>
          <p:cNvPr id="16" name="Picture 15">
            <a:extLst>
              <a:ext uri="{FF2B5EF4-FFF2-40B4-BE49-F238E27FC236}">
                <a16:creationId xmlns:a16="http://schemas.microsoft.com/office/drawing/2014/main" id="{D4DE660E-B85C-4BA5-818D-7D913DC6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4550" y="1797578"/>
            <a:ext cx="2200582" cy="3962953"/>
          </a:xfrm>
          <a:prstGeom prst="rect">
            <a:avLst/>
          </a:prstGeom>
        </p:spPr>
      </p:pic>
      <p:sp>
        <p:nvSpPr>
          <p:cNvPr id="20" name="Circle: Hollow 19">
            <a:extLst>
              <a:ext uri="{FF2B5EF4-FFF2-40B4-BE49-F238E27FC236}">
                <a16:creationId xmlns:a16="http://schemas.microsoft.com/office/drawing/2014/main" id="{5D55E8F5-C260-42D8-9D00-21E2621B0C5B}"/>
              </a:ext>
            </a:extLst>
          </p:cNvPr>
          <p:cNvSpPr/>
          <p:nvPr/>
        </p:nvSpPr>
        <p:spPr>
          <a:xfrm>
            <a:off x="5310441"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7C41D2B7-DB4D-4CB2-ADD5-EFA7645B9E2D}"/>
              </a:ext>
            </a:extLst>
          </p:cNvPr>
          <p:cNvSpPr/>
          <p:nvPr/>
        </p:nvSpPr>
        <p:spPr>
          <a:xfrm>
            <a:off x="7559367"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CB1D1264-0642-41C6-B9F5-D6D0062526C6}"/>
              </a:ext>
            </a:extLst>
          </p:cNvPr>
          <p:cNvSpPr/>
          <p:nvPr/>
        </p:nvSpPr>
        <p:spPr>
          <a:xfrm>
            <a:off x="9835115"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ication Sign 22">
            <a:extLst>
              <a:ext uri="{FF2B5EF4-FFF2-40B4-BE49-F238E27FC236}">
                <a16:creationId xmlns:a16="http://schemas.microsoft.com/office/drawing/2014/main" id="{A6C44EE2-BD67-4EA2-93C1-DADC33F0393A}"/>
              </a:ext>
            </a:extLst>
          </p:cNvPr>
          <p:cNvSpPr/>
          <p:nvPr/>
        </p:nvSpPr>
        <p:spPr>
          <a:xfrm>
            <a:off x="-121867"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7E11AB2D-D1B5-410B-B4CB-15033D01D35E}"/>
              </a:ext>
            </a:extLst>
          </p:cNvPr>
          <p:cNvSpPr/>
          <p:nvPr/>
        </p:nvSpPr>
        <p:spPr>
          <a:xfrm>
            <a:off x="2302253"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B97C0-DBB5-4CDB-95FA-14DB7388F73C}"/>
              </a:ext>
            </a:extLst>
          </p:cNvPr>
          <p:cNvSpPr>
            <a:spLocks noGrp="1"/>
          </p:cNvSpPr>
          <p:nvPr>
            <p:ph type="title"/>
          </p:nvPr>
        </p:nvSpPr>
        <p:spPr/>
        <p:txBody>
          <a:bodyPr/>
          <a:lstStyle/>
          <a:p>
            <a:r>
              <a:rPr lang="en-US" dirty="0"/>
              <a:t>Leading Ownership – Skills Required</a:t>
            </a:r>
          </a:p>
        </p:txBody>
      </p:sp>
      <p:sp>
        <p:nvSpPr>
          <p:cNvPr id="4" name="Content Placeholder 3">
            <a:extLst>
              <a:ext uri="{FF2B5EF4-FFF2-40B4-BE49-F238E27FC236}">
                <a16:creationId xmlns:a16="http://schemas.microsoft.com/office/drawing/2014/main" id="{22DFA612-861B-41FF-9D83-A85CB401E07F}"/>
              </a:ext>
            </a:extLst>
          </p:cNvPr>
          <p:cNvSpPr>
            <a:spLocks noGrp="1"/>
          </p:cNvSpPr>
          <p:nvPr>
            <p:ph idx="1"/>
          </p:nvPr>
        </p:nvSpPr>
        <p:spPr/>
        <p:txBody>
          <a:bodyPr>
            <a:normAutofit/>
          </a:bodyPr>
          <a:lstStyle/>
          <a:p>
            <a:pPr marL="0" indent="0">
              <a:buNone/>
            </a:pPr>
            <a:r>
              <a:rPr lang="en-US" dirty="0"/>
              <a:t>It just takes practice and intentional awareness … let’s start now!</a:t>
            </a:r>
          </a:p>
          <a:p>
            <a:pPr marL="0" indent="0">
              <a:buNone/>
            </a:pPr>
            <a:endParaRPr lang="en-US" dirty="0"/>
          </a:p>
          <a:p>
            <a:pPr marL="514350" indent="-514350">
              <a:buFont typeface="+mj-lt"/>
              <a:buAutoNum type="arabicPeriod"/>
            </a:pPr>
            <a:r>
              <a:rPr lang="en-US" dirty="0"/>
              <a:t>Find the Stance Handout</a:t>
            </a:r>
          </a:p>
          <a:p>
            <a:pPr marL="514350" indent="-514350">
              <a:buFont typeface="+mj-lt"/>
              <a:buAutoNum type="arabicPeriod"/>
            </a:pPr>
            <a:r>
              <a:rPr lang="en-US" dirty="0"/>
              <a:t>Find a partner and choose roles</a:t>
            </a:r>
          </a:p>
          <a:p>
            <a:pPr marL="514350" indent="-514350">
              <a:buFont typeface="+mj-lt"/>
              <a:buAutoNum type="arabicPeriod"/>
            </a:pPr>
            <a:r>
              <a:rPr lang="en-US" dirty="0"/>
              <a:t>Read the scenario</a:t>
            </a:r>
          </a:p>
          <a:p>
            <a:pPr marL="514350" indent="-514350">
              <a:buFont typeface="+mj-lt"/>
              <a:buAutoNum type="arabicPeriod"/>
            </a:pPr>
            <a:r>
              <a:rPr lang="en-US" dirty="0"/>
              <a:t>Roleplay your role</a:t>
            </a:r>
          </a:p>
          <a:p>
            <a:pPr marL="514350" indent="-514350">
              <a:buFont typeface="+mj-lt"/>
              <a:buAutoNum type="arabicPeriod"/>
            </a:pPr>
            <a:r>
              <a:rPr lang="en-US" dirty="0"/>
              <a:t>Swap roles and roleplay</a:t>
            </a:r>
          </a:p>
          <a:p>
            <a:pPr marL="0" indent="0">
              <a:buNone/>
            </a:pPr>
            <a:endParaRPr lang="en-US" dirty="0"/>
          </a:p>
        </p:txBody>
      </p:sp>
      <p:sp>
        <p:nvSpPr>
          <p:cNvPr id="12" name="TextBox 11">
            <a:extLst>
              <a:ext uri="{FF2B5EF4-FFF2-40B4-BE49-F238E27FC236}">
                <a16:creationId xmlns:a16="http://schemas.microsoft.com/office/drawing/2014/main" id="{7EFB3EB8-3470-40DF-B7ED-EFCB9889607F}"/>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t>3:00</a:t>
            </a:r>
          </a:p>
        </p:txBody>
      </p:sp>
      <p:sp>
        <p:nvSpPr>
          <p:cNvPr id="13" name="TextBox 12">
            <a:extLst>
              <a:ext uri="{FF2B5EF4-FFF2-40B4-BE49-F238E27FC236}">
                <a16:creationId xmlns:a16="http://schemas.microsoft.com/office/drawing/2014/main" id="{9B774962-1E65-438B-BF8C-F50CDD25F862}"/>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2:45</a:t>
            </a:r>
          </a:p>
        </p:txBody>
      </p:sp>
      <p:sp>
        <p:nvSpPr>
          <p:cNvPr id="14" name="TextBox 13">
            <a:extLst>
              <a:ext uri="{FF2B5EF4-FFF2-40B4-BE49-F238E27FC236}">
                <a16:creationId xmlns:a16="http://schemas.microsoft.com/office/drawing/2014/main" id="{C38ED6F5-65A5-4F07-A482-4B4082293B77}"/>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2:30</a:t>
            </a:r>
          </a:p>
        </p:txBody>
      </p:sp>
      <p:sp>
        <p:nvSpPr>
          <p:cNvPr id="15" name="TextBox 14">
            <a:extLst>
              <a:ext uri="{FF2B5EF4-FFF2-40B4-BE49-F238E27FC236}">
                <a16:creationId xmlns:a16="http://schemas.microsoft.com/office/drawing/2014/main" id="{049BB194-ECD0-4703-B335-971BF1D91917}"/>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2:00</a:t>
            </a:r>
          </a:p>
        </p:txBody>
      </p:sp>
      <p:sp>
        <p:nvSpPr>
          <p:cNvPr id="16" name="TextBox 15">
            <a:extLst>
              <a:ext uri="{FF2B5EF4-FFF2-40B4-BE49-F238E27FC236}">
                <a16:creationId xmlns:a16="http://schemas.microsoft.com/office/drawing/2014/main" id="{8810E989-4F74-42AA-A931-C7F36AEAD6DA}"/>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1:45</a:t>
            </a:r>
          </a:p>
        </p:txBody>
      </p:sp>
      <p:sp>
        <p:nvSpPr>
          <p:cNvPr id="17" name="TextBox 16">
            <a:extLst>
              <a:ext uri="{FF2B5EF4-FFF2-40B4-BE49-F238E27FC236}">
                <a16:creationId xmlns:a16="http://schemas.microsoft.com/office/drawing/2014/main" id="{DAED16B8-D34B-4624-AD54-7F134B5E27C1}"/>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1:30</a:t>
            </a:r>
          </a:p>
        </p:txBody>
      </p:sp>
      <p:sp>
        <p:nvSpPr>
          <p:cNvPr id="18" name="TextBox 17">
            <a:extLst>
              <a:ext uri="{FF2B5EF4-FFF2-40B4-BE49-F238E27FC236}">
                <a16:creationId xmlns:a16="http://schemas.microsoft.com/office/drawing/2014/main" id="{1F8AA031-FFD0-42ED-BD7D-1A37F0D9599A}"/>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2"/>
                </a:solidFill>
              </a:rPr>
              <a:t>1:15</a:t>
            </a:r>
          </a:p>
        </p:txBody>
      </p:sp>
      <p:sp>
        <p:nvSpPr>
          <p:cNvPr id="19" name="TextBox 18">
            <a:extLst>
              <a:ext uri="{FF2B5EF4-FFF2-40B4-BE49-F238E27FC236}">
                <a16:creationId xmlns:a16="http://schemas.microsoft.com/office/drawing/2014/main" id="{4EB6817D-DB8F-46BC-A91E-1FCCB1F04E91}"/>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1"/>
                </a:solidFill>
              </a:rPr>
              <a:t>1:00</a:t>
            </a:r>
          </a:p>
        </p:txBody>
      </p:sp>
      <p:sp>
        <p:nvSpPr>
          <p:cNvPr id="20" name="TextBox 19">
            <a:extLst>
              <a:ext uri="{FF2B5EF4-FFF2-40B4-BE49-F238E27FC236}">
                <a16:creationId xmlns:a16="http://schemas.microsoft.com/office/drawing/2014/main" id="{89A776E3-2112-4259-A4F2-3F317E333A16}"/>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21" name="TextBox 20">
            <a:extLst>
              <a:ext uri="{FF2B5EF4-FFF2-40B4-BE49-F238E27FC236}">
                <a16:creationId xmlns:a16="http://schemas.microsoft.com/office/drawing/2014/main" id="{1CEC76C3-AD96-4402-A98A-BC65850704BE}"/>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1"/>
                </a:solidFill>
              </a:rPr>
              <a:t>0:30</a:t>
            </a:r>
          </a:p>
        </p:txBody>
      </p:sp>
      <p:sp>
        <p:nvSpPr>
          <p:cNvPr id="22" name="TextBox 21">
            <a:extLst>
              <a:ext uri="{FF2B5EF4-FFF2-40B4-BE49-F238E27FC236}">
                <a16:creationId xmlns:a16="http://schemas.microsoft.com/office/drawing/2014/main" id="{F49D90A7-8E74-4EBE-8880-E2948C28E18F}"/>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1"/>
                </a:solidFill>
              </a:rPr>
              <a:t>0:15</a:t>
            </a:r>
          </a:p>
        </p:txBody>
      </p:sp>
      <p:sp>
        <p:nvSpPr>
          <p:cNvPr id="23" name="TextBox 22">
            <a:extLst>
              <a:ext uri="{FF2B5EF4-FFF2-40B4-BE49-F238E27FC236}">
                <a16:creationId xmlns:a16="http://schemas.microsoft.com/office/drawing/2014/main" id="{9C2F9D4C-CC39-40FE-B8F6-57230998D2C6}"/>
              </a:ext>
            </a:extLst>
          </p:cNvPr>
          <p:cNvSpPr txBox="1"/>
          <p:nvPr/>
        </p:nvSpPr>
        <p:spPr>
          <a:xfrm>
            <a:off x="6096000" y="3158783"/>
            <a:ext cx="1223901" cy="646331"/>
          </a:xfrm>
          <a:prstGeom prst="rect">
            <a:avLst/>
          </a:prstGeom>
          <a:solidFill>
            <a:schemeClr val="bg1"/>
          </a:solidFill>
        </p:spPr>
        <p:txBody>
          <a:bodyPr wrap="square" rtlCol="0">
            <a:spAutoFit/>
          </a:bodyPr>
          <a:lstStyle/>
          <a:p>
            <a:r>
              <a:rPr lang="en-US" sz="3600" b="1" dirty="0">
                <a:solidFill>
                  <a:schemeClr val="accent1"/>
                </a:solidFill>
              </a:rPr>
              <a:t>0:00</a:t>
            </a:r>
          </a:p>
        </p:txBody>
      </p:sp>
      <p:sp>
        <p:nvSpPr>
          <p:cNvPr id="26" name="TextBox 25">
            <a:extLst>
              <a:ext uri="{FF2B5EF4-FFF2-40B4-BE49-F238E27FC236}">
                <a16:creationId xmlns:a16="http://schemas.microsoft.com/office/drawing/2014/main" id="{CB7052D2-D685-491C-BB0A-22457B3045C6}"/>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t>3:00</a:t>
            </a:r>
          </a:p>
        </p:txBody>
      </p:sp>
      <p:sp>
        <p:nvSpPr>
          <p:cNvPr id="27" name="TextBox 26">
            <a:extLst>
              <a:ext uri="{FF2B5EF4-FFF2-40B4-BE49-F238E27FC236}">
                <a16:creationId xmlns:a16="http://schemas.microsoft.com/office/drawing/2014/main" id="{8BF6A5F3-E191-49FF-935D-021297ED0682}"/>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2:45</a:t>
            </a:r>
          </a:p>
        </p:txBody>
      </p:sp>
      <p:sp>
        <p:nvSpPr>
          <p:cNvPr id="28" name="TextBox 27">
            <a:extLst>
              <a:ext uri="{FF2B5EF4-FFF2-40B4-BE49-F238E27FC236}">
                <a16:creationId xmlns:a16="http://schemas.microsoft.com/office/drawing/2014/main" id="{FC3E43DE-375A-439A-8D31-FE309DC0EA3C}"/>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2:30</a:t>
            </a:r>
          </a:p>
        </p:txBody>
      </p:sp>
      <p:sp>
        <p:nvSpPr>
          <p:cNvPr id="29" name="TextBox 28">
            <a:extLst>
              <a:ext uri="{FF2B5EF4-FFF2-40B4-BE49-F238E27FC236}">
                <a16:creationId xmlns:a16="http://schemas.microsoft.com/office/drawing/2014/main" id="{26E0A173-051E-4414-8F35-74579AC5A9D9}"/>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2:00</a:t>
            </a:r>
          </a:p>
        </p:txBody>
      </p:sp>
      <p:sp>
        <p:nvSpPr>
          <p:cNvPr id="30" name="TextBox 29">
            <a:extLst>
              <a:ext uri="{FF2B5EF4-FFF2-40B4-BE49-F238E27FC236}">
                <a16:creationId xmlns:a16="http://schemas.microsoft.com/office/drawing/2014/main" id="{3A42A010-A589-45F8-A911-698494A630FE}"/>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1:45</a:t>
            </a:r>
          </a:p>
        </p:txBody>
      </p:sp>
      <p:sp>
        <p:nvSpPr>
          <p:cNvPr id="31" name="TextBox 30">
            <a:extLst>
              <a:ext uri="{FF2B5EF4-FFF2-40B4-BE49-F238E27FC236}">
                <a16:creationId xmlns:a16="http://schemas.microsoft.com/office/drawing/2014/main" id="{094C8F83-720E-432C-AE02-41ACCCD3AA18}"/>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1:30</a:t>
            </a:r>
          </a:p>
        </p:txBody>
      </p:sp>
      <p:sp>
        <p:nvSpPr>
          <p:cNvPr id="32" name="TextBox 31">
            <a:extLst>
              <a:ext uri="{FF2B5EF4-FFF2-40B4-BE49-F238E27FC236}">
                <a16:creationId xmlns:a16="http://schemas.microsoft.com/office/drawing/2014/main" id="{6761E4A5-2CA6-46F9-84AA-A5DB54C3EC6B}"/>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2"/>
                </a:solidFill>
              </a:rPr>
              <a:t>1:15</a:t>
            </a:r>
          </a:p>
        </p:txBody>
      </p:sp>
      <p:sp>
        <p:nvSpPr>
          <p:cNvPr id="33" name="TextBox 32">
            <a:extLst>
              <a:ext uri="{FF2B5EF4-FFF2-40B4-BE49-F238E27FC236}">
                <a16:creationId xmlns:a16="http://schemas.microsoft.com/office/drawing/2014/main" id="{6006324C-7E69-485F-B726-5F5B04C73920}"/>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1"/>
                </a:solidFill>
              </a:rPr>
              <a:t>1:00</a:t>
            </a:r>
          </a:p>
        </p:txBody>
      </p:sp>
      <p:sp>
        <p:nvSpPr>
          <p:cNvPr id="34" name="TextBox 33">
            <a:extLst>
              <a:ext uri="{FF2B5EF4-FFF2-40B4-BE49-F238E27FC236}">
                <a16:creationId xmlns:a16="http://schemas.microsoft.com/office/drawing/2014/main" id="{AC59BF25-9480-407F-BDA7-A2E91F7BF567}"/>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35" name="TextBox 34">
            <a:extLst>
              <a:ext uri="{FF2B5EF4-FFF2-40B4-BE49-F238E27FC236}">
                <a16:creationId xmlns:a16="http://schemas.microsoft.com/office/drawing/2014/main" id="{63CC0ED1-0FFB-4890-A377-B6A80CEDFDD9}"/>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1"/>
                </a:solidFill>
              </a:rPr>
              <a:t>0:30</a:t>
            </a:r>
          </a:p>
        </p:txBody>
      </p:sp>
      <p:sp>
        <p:nvSpPr>
          <p:cNvPr id="36" name="TextBox 35">
            <a:extLst>
              <a:ext uri="{FF2B5EF4-FFF2-40B4-BE49-F238E27FC236}">
                <a16:creationId xmlns:a16="http://schemas.microsoft.com/office/drawing/2014/main" id="{332B11C8-1A0F-4EFC-881B-8D721A537AA3}"/>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1"/>
                </a:solidFill>
              </a:rPr>
              <a:t>0:15</a:t>
            </a:r>
          </a:p>
        </p:txBody>
      </p:sp>
      <p:sp>
        <p:nvSpPr>
          <p:cNvPr id="37" name="TextBox 36">
            <a:extLst>
              <a:ext uri="{FF2B5EF4-FFF2-40B4-BE49-F238E27FC236}">
                <a16:creationId xmlns:a16="http://schemas.microsoft.com/office/drawing/2014/main" id="{E16EC5DB-7BDA-445E-866F-875B0986B8EF}"/>
              </a:ext>
            </a:extLst>
          </p:cNvPr>
          <p:cNvSpPr txBox="1"/>
          <p:nvPr/>
        </p:nvSpPr>
        <p:spPr>
          <a:xfrm>
            <a:off x="6096000" y="3949078"/>
            <a:ext cx="1223901" cy="646331"/>
          </a:xfrm>
          <a:prstGeom prst="rect">
            <a:avLst/>
          </a:prstGeom>
          <a:solidFill>
            <a:schemeClr val="bg1"/>
          </a:solidFill>
        </p:spPr>
        <p:txBody>
          <a:bodyPr wrap="square" rtlCol="0">
            <a:spAutoFit/>
          </a:bodyPr>
          <a:lstStyle/>
          <a:p>
            <a:r>
              <a:rPr lang="en-US" sz="3600" b="1" dirty="0">
                <a:solidFill>
                  <a:schemeClr val="accent1"/>
                </a:solidFill>
              </a:rPr>
              <a:t>0:00</a:t>
            </a:r>
          </a:p>
        </p:txBody>
      </p:sp>
      <p:sp>
        <p:nvSpPr>
          <p:cNvPr id="38" name="TextBox 37">
            <a:extLst>
              <a:ext uri="{FF2B5EF4-FFF2-40B4-BE49-F238E27FC236}">
                <a16:creationId xmlns:a16="http://schemas.microsoft.com/office/drawing/2014/main" id="{FBCA364A-0761-4D82-A320-DA0DF811B079}"/>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t>3:00</a:t>
            </a:r>
          </a:p>
        </p:txBody>
      </p:sp>
      <p:sp>
        <p:nvSpPr>
          <p:cNvPr id="39" name="TextBox 38">
            <a:extLst>
              <a:ext uri="{FF2B5EF4-FFF2-40B4-BE49-F238E27FC236}">
                <a16:creationId xmlns:a16="http://schemas.microsoft.com/office/drawing/2014/main" id="{EB7762E5-75D8-41B2-BF40-0A5203778DCF}"/>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2:45</a:t>
            </a:r>
          </a:p>
        </p:txBody>
      </p:sp>
      <p:sp>
        <p:nvSpPr>
          <p:cNvPr id="40" name="TextBox 39">
            <a:extLst>
              <a:ext uri="{FF2B5EF4-FFF2-40B4-BE49-F238E27FC236}">
                <a16:creationId xmlns:a16="http://schemas.microsoft.com/office/drawing/2014/main" id="{E150D66E-8637-4DAB-9CFD-B71889C6B3F5}"/>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2:30</a:t>
            </a:r>
          </a:p>
        </p:txBody>
      </p:sp>
      <p:sp>
        <p:nvSpPr>
          <p:cNvPr id="41" name="TextBox 40">
            <a:extLst>
              <a:ext uri="{FF2B5EF4-FFF2-40B4-BE49-F238E27FC236}">
                <a16:creationId xmlns:a16="http://schemas.microsoft.com/office/drawing/2014/main" id="{15BD7E0F-4D71-4A6F-B16D-E21656F1990D}"/>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2:00</a:t>
            </a:r>
          </a:p>
        </p:txBody>
      </p:sp>
      <p:sp>
        <p:nvSpPr>
          <p:cNvPr id="42" name="TextBox 41">
            <a:extLst>
              <a:ext uri="{FF2B5EF4-FFF2-40B4-BE49-F238E27FC236}">
                <a16:creationId xmlns:a16="http://schemas.microsoft.com/office/drawing/2014/main" id="{369C8F75-343D-4C76-BC2B-0076307F9CB2}"/>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1:45</a:t>
            </a:r>
          </a:p>
        </p:txBody>
      </p:sp>
      <p:sp>
        <p:nvSpPr>
          <p:cNvPr id="43" name="TextBox 42">
            <a:extLst>
              <a:ext uri="{FF2B5EF4-FFF2-40B4-BE49-F238E27FC236}">
                <a16:creationId xmlns:a16="http://schemas.microsoft.com/office/drawing/2014/main" id="{F0F545BC-2730-43F6-B6C9-AF919A111B80}"/>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1:30</a:t>
            </a:r>
          </a:p>
        </p:txBody>
      </p:sp>
      <p:sp>
        <p:nvSpPr>
          <p:cNvPr id="44" name="TextBox 43">
            <a:extLst>
              <a:ext uri="{FF2B5EF4-FFF2-40B4-BE49-F238E27FC236}">
                <a16:creationId xmlns:a16="http://schemas.microsoft.com/office/drawing/2014/main" id="{C110ED6C-9D0C-4A3D-BFEA-C90453F0BB1E}"/>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2"/>
                </a:solidFill>
              </a:rPr>
              <a:t>1:15</a:t>
            </a:r>
          </a:p>
        </p:txBody>
      </p:sp>
      <p:sp>
        <p:nvSpPr>
          <p:cNvPr id="45" name="TextBox 44">
            <a:extLst>
              <a:ext uri="{FF2B5EF4-FFF2-40B4-BE49-F238E27FC236}">
                <a16:creationId xmlns:a16="http://schemas.microsoft.com/office/drawing/2014/main" id="{5A5132AE-59A4-49FE-AE48-00B1655806A5}"/>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1"/>
                </a:solidFill>
              </a:rPr>
              <a:t>1:00</a:t>
            </a:r>
          </a:p>
        </p:txBody>
      </p:sp>
      <p:sp>
        <p:nvSpPr>
          <p:cNvPr id="46" name="TextBox 45">
            <a:extLst>
              <a:ext uri="{FF2B5EF4-FFF2-40B4-BE49-F238E27FC236}">
                <a16:creationId xmlns:a16="http://schemas.microsoft.com/office/drawing/2014/main" id="{8B92BA92-2ED9-4893-985F-15E1E98BE621}"/>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47" name="TextBox 46">
            <a:extLst>
              <a:ext uri="{FF2B5EF4-FFF2-40B4-BE49-F238E27FC236}">
                <a16:creationId xmlns:a16="http://schemas.microsoft.com/office/drawing/2014/main" id="{7A96543E-03B0-4CAB-960F-63307460E5AC}"/>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1"/>
                </a:solidFill>
              </a:rPr>
              <a:t>0:30</a:t>
            </a:r>
          </a:p>
        </p:txBody>
      </p:sp>
      <p:sp>
        <p:nvSpPr>
          <p:cNvPr id="48" name="TextBox 47">
            <a:extLst>
              <a:ext uri="{FF2B5EF4-FFF2-40B4-BE49-F238E27FC236}">
                <a16:creationId xmlns:a16="http://schemas.microsoft.com/office/drawing/2014/main" id="{EDDD4315-5D81-4843-923D-4D8519A90C98}"/>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1"/>
                </a:solidFill>
              </a:rPr>
              <a:t>0:15</a:t>
            </a:r>
          </a:p>
        </p:txBody>
      </p:sp>
      <p:sp>
        <p:nvSpPr>
          <p:cNvPr id="49" name="TextBox 48">
            <a:extLst>
              <a:ext uri="{FF2B5EF4-FFF2-40B4-BE49-F238E27FC236}">
                <a16:creationId xmlns:a16="http://schemas.microsoft.com/office/drawing/2014/main" id="{58F50E2F-8DDB-4636-B0E3-39B893D42ECA}"/>
              </a:ext>
            </a:extLst>
          </p:cNvPr>
          <p:cNvSpPr txBox="1"/>
          <p:nvPr/>
        </p:nvSpPr>
        <p:spPr>
          <a:xfrm>
            <a:off x="6096000" y="4595409"/>
            <a:ext cx="1223901" cy="646331"/>
          </a:xfrm>
          <a:prstGeom prst="rect">
            <a:avLst/>
          </a:prstGeom>
          <a:solidFill>
            <a:schemeClr val="bg1"/>
          </a:solidFill>
        </p:spPr>
        <p:txBody>
          <a:bodyPr wrap="square" rtlCol="0">
            <a:spAutoFit/>
          </a:bodyPr>
          <a:lstStyle/>
          <a:p>
            <a:r>
              <a:rPr lang="en-US" sz="3600" b="1" dirty="0">
                <a:solidFill>
                  <a:schemeClr val="accent1"/>
                </a:solidFill>
              </a:rPr>
              <a:t>0:00</a:t>
            </a:r>
          </a:p>
        </p:txBody>
      </p:sp>
      <p:sp>
        <p:nvSpPr>
          <p:cNvPr id="50" name="Multiplication Sign 49">
            <a:extLst>
              <a:ext uri="{FF2B5EF4-FFF2-40B4-BE49-F238E27FC236}">
                <a16:creationId xmlns:a16="http://schemas.microsoft.com/office/drawing/2014/main" id="{2D6C1483-EE95-4FF4-9B30-70387AF5D41C}"/>
              </a:ext>
            </a:extLst>
          </p:cNvPr>
          <p:cNvSpPr/>
          <p:nvPr/>
        </p:nvSpPr>
        <p:spPr>
          <a:xfrm>
            <a:off x="7195936" y="3202363"/>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C2B8B547-B52A-4181-9DEE-DBF8C79B1A92}"/>
              </a:ext>
            </a:extLst>
          </p:cNvPr>
          <p:cNvSpPr/>
          <p:nvPr/>
        </p:nvSpPr>
        <p:spPr>
          <a:xfrm>
            <a:off x="7236576" y="4021905"/>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588F1BCC-961E-4130-8ED2-A510A20A64C8}"/>
              </a:ext>
            </a:extLst>
          </p:cNvPr>
          <p:cNvSpPr/>
          <p:nvPr/>
        </p:nvSpPr>
        <p:spPr>
          <a:xfrm>
            <a:off x="7236576" y="4604652"/>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0"/>
                                        <p:tgtEl>
                                          <p:spTgt spid="13"/>
                                        </p:tgtEl>
                                      </p:cBhvr>
                                    </p:animEffect>
                                  </p:childTnLst>
                                </p:cTn>
                              </p:par>
                            </p:childTnLst>
                          </p:cTn>
                        </p:par>
                        <p:par>
                          <p:cTn id="8" fill="hold">
                            <p:stCondLst>
                              <p:cond delay="15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00"/>
                                        <p:tgtEl>
                                          <p:spTgt spid="14"/>
                                        </p:tgtEl>
                                      </p:cBhvr>
                                    </p:animEffect>
                                  </p:childTnLst>
                                </p:cTn>
                              </p:par>
                            </p:childTnLst>
                          </p:cTn>
                        </p:par>
                        <p:par>
                          <p:cTn id="12" fill="hold">
                            <p:stCondLst>
                              <p:cond delay="30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00"/>
                                        <p:tgtEl>
                                          <p:spTgt spid="15"/>
                                        </p:tgtEl>
                                      </p:cBhvr>
                                    </p:animEffect>
                                  </p:childTnLst>
                                </p:cTn>
                              </p:par>
                            </p:childTnLst>
                          </p:cTn>
                        </p:par>
                        <p:par>
                          <p:cTn id="16" fill="hold">
                            <p:stCondLst>
                              <p:cond delay="45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5000"/>
                                        <p:tgtEl>
                                          <p:spTgt spid="16"/>
                                        </p:tgtEl>
                                      </p:cBhvr>
                                    </p:animEffect>
                                  </p:childTnLst>
                                </p:cTn>
                              </p:par>
                            </p:childTnLst>
                          </p:cTn>
                        </p:par>
                        <p:par>
                          <p:cTn id="20" fill="hold">
                            <p:stCondLst>
                              <p:cond delay="60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0"/>
                                        <p:tgtEl>
                                          <p:spTgt spid="17"/>
                                        </p:tgtEl>
                                      </p:cBhvr>
                                    </p:animEffect>
                                  </p:childTnLst>
                                </p:cTn>
                              </p:par>
                            </p:childTnLst>
                          </p:cTn>
                        </p:par>
                        <p:par>
                          <p:cTn id="24" fill="hold">
                            <p:stCondLst>
                              <p:cond delay="75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5000"/>
                                        <p:tgtEl>
                                          <p:spTgt spid="18"/>
                                        </p:tgtEl>
                                      </p:cBhvr>
                                    </p:animEffect>
                                  </p:childTnLst>
                                </p:cTn>
                              </p:par>
                            </p:childTnLst>
                          </p:cTn>
                        </p:par>
                        <p:par>
                          <p:cTn id="28" fill="hold">
                            <p:stCondLst>
                              <p:cond delay="90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5000"/>
                                        <p:tgtEl>
                                          <p:spTgt spid="19"/>
                                        </p:tgtEl>
                                      </p:cBhvr>
                                    </p:animEffect>
                                  </p:childTnLst>
                                </p:cTn>
                              </p:par>
                            </p:childTnLst>
                          </p:cTn>
                        </p:par>
                        <p:par>
                          <p:cTn id="32" fill="hold">
                            <p:stCondLst>
                              <p:cond delay="105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5000"/>
                                        <p:tgtEl>
                                          <p:spTgt spid="20"/>
                                        </p:tgtEl>
                                      </p:cBhvr>
                                    </p:animEffect>
                                  </p:childTnLst>
                                </p:cTn>
                              </p:par>
                            </p:childTnLst>
                          </p:cTn>
                        </p:par>
                        <p:par>
                          <p:cTn id="36" fill="hold">
                            <p:stCondLst>
                              <p:cond delay="120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5000"/>
                                        <p:tgtEl>
                                          <p:spTgt spid="21"/>
                                        </p:tgtEl>
                                      </p:cBhvr>
                                    </p:animEffect>
                                  </p:childTnLst>
                                </p:cTn>
                              </p:par>
                            </p:childTnLst>
                          </p:cTn>
                        </p:par>
                        <p:par>
                          <p:cTn id="40" fill="hold">
                            <p:stCondLst>
                              <p:cond delay="135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5000"/>
                                        <p:tgtEl>
                                          <p:spTgt spid="22"/>
                                        </p:tgtEl>
                                      </p:cBhvr>
                                    </p:animEffect>
                                  </p:childTnLst>
                                </p:cTn>
                              </p:par>
                            </p:childTnLst>
                          </p:cTn>
                        </p:par>
                        <p:par>
                          <p:cTn id="44" fill="hold">
                            <p:stCondLst>
                              <p:cond delay="150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5000"/>
                                        <p:tgtEl>
                                          <p:spTgt spid="23"/>
                                        </p:tgtEl>
                                      </p:cBhvr>
                                    </p:animEffect>
                                  </p:childTnLst>
                                </p:cTn>
                              </p:par>
                            </p:childTnLst>
                          </p:cTn>
                        </p:par>
                        <p:par>
                          <p:cTn id="48" fill="hold">
                            <p:stCondLst>
                              <p:cond delay="16500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165000"/>
                            </p:stCondLst>
                            <p:childTnLst>
                              <p:par>
                                <p:cTn id="52" presetID="10"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5000"/>
                                        <p:tgtEl>
                                          <p:spTgt spid="27"/>
                                        </p:tgtEl>
                                      </p:cBhvr>
                                    </p:animEffect>
                                  </p:childTnLst>
                                </p:cTn>
                              </p:par>
                            </p:childTnLst>
                          </p:cTn>
                        </p:par>
                        <p:par>
                          <p:cTn id="55" fill="hold">
                            <p:stCondLst>
                              <p:cond delay="1800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5000"/>
                                        <p:tgtEl>
                                          <p:spTgt spid="28"/>
                                        </p:tgtEl>
                                      </p:cBhvr>
                                    </p:animEffect>
                                  </p:childTnLst>
                                </p:cTn>
                              </p:par>
                            </p:childTnLst>
                          </p:cTn>
                        </p:par>
                        <p:par>
                          <p:cTn id="59" fill="hold">
                            <p:stCondLst>
                              <p:cond delay="19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5000"/>
                                        <p:tgtEl>
                                          <p:spTgt spid="29"/>
                                        </p:tgtEl>
                                      </p:cBhvr>
                                    </p:animEffect>
                                  </p:childTnLst>
                                </p:cTn>
                              </p:par>
                            </p:childTnLst>
                          </p:cTn>
                        </p:par>
                        <p:par>
                          <p:cTn id="63" fill="hold">
                            <p:stCondLst>
                              <p:cond delay="2100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5000"/>
                                        <p:tgtEl>
                                          <p:spTgt spid="30"/>
                                        </p:tgtEl>
                                      </p:cBhvr>
                                    </p:animEffect>
                                  </p:childTnLst>
                                </p:cTn>
                              </p:par>
                            </p:childTnLst>
                          </p:cTn>
                        </p:par>
                        <p:par>
                          <p:cTn id="67" fill="hold">
                            <p:stCondLst>
                              <p:cond delay="225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5000"/>
                                        <p:tgtEl>
                                          <p:spTgt spid="31"/>
                                        </p:tgtEl>
                                      </p:cBhvr>
                                    </p:animEffect>
                                  </p:childTnLst>
                                </p:cTn>
                              </p:par>
                            </p:childTnLst>
                          </p:cTn>
                        </p:par>
                        <p:par>
                          <p:cTn id="71" fill="hold">
                            <p:stCondLst>
                              <p:cond delay="240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5000"/>
                                        <p:tgtEl>
                                          <p:spTgt spid="32"/>
                                        </p:tgtEl>
                                      </p:cBhvr>
                                    </p:animEffect>
                                  </p:childTnLst>
                                </p:cTn>
                              </p:par>
                            </p:childTnLst>
                          </p:cTn>
                        </p:par>
                        <p:par>
                          <p:cTn id="75" fill="hold">
                            <p:stCondLst>
                              <p:cond delay="255000"/>
                            </p:stCondLst>
                            <p:childTnLst>
                              <p:par>
                                <p:cTn id="76" presetID="10"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5000"/>
                                        <p:tgtEl>
                                          <p:spTgt spid="33"/>
                                        </p:tgtEl>
                                      </p:cBhvr>
                                    </p:animEffect>
                                  </p:childTnLst>
                                </p:cTn>
                              </p:par>
                            </p:childTnLst>
                          </p:cTn>
                        </p:par>
                        <p:par>
                          <p:cTn id="79" fill="hold">
                            <p:stCondLst>
                              <p:cond delay="270000"/>
                            </p:stCondLst>
                            <p:childTnLst>
                              <p:par>
                                <p:cTn id="80" presetID="10" presetClass="entr" presetSubtype="0"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5000"/>
                                        <p:tgtEl>
                                          <p:spTgt spid="34"/>
                                        </p:tgtEl>
                                      </p:cBhvr>
                                    </p:animEffect>
                                  </p:childTnLst>
                                </p:cTn>
                              </p:par>
                            </p:childTnLst>
                          </p:cTn>
                        </p:par>
                        <p:par>
                          <p:cTn id="83" fill="hold">
                            <p:stCondLst>
                              <p:cond delay="28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15000"/>
                                        <p:tgtEl>
                                          <p:spTgt spid="35"/>
                                        </p:tgtEl>
                                      </p:cBhvr>
                                    </p:animEffect>
                                  </p:childTnLst>
                                </p:cTn>
                              </p:par>
                            </p:childTnLst>
                          </p:cTn>
                        </p:par>
                        <p:par>
                          <p:cTn id="87" fill="hold">
                            <p:stCondLst>
                              <p:cond delay="300000"/>
                            </p:stCondLst>
                            <p:childTnLst>
                              <p:par>
                                <p:cTn id="88" presetID="10" presetClass="entr" presetSubtype="0"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5000"/>
                                        <p:tgtEl>
                                          <p:spTgt spid="36"/>
                                        </p:tgtEl>
                                      </p:cBhvr>
                                    </p:animEffect>
                                  </p:childTnLst>
                                </p:cTn>
                              </p:par>
                            </p:childTnLst>
                          </p:cTn>
                        </p:par>
                        <p:par>
                          <p:cTn id="91" fill="hold">
                            <p:stCondLst>
                              <p:cond delay="315000"/>
                            </p:stCondLst>
                            <p:childTnLst>
                              <p:par>
                                <p:cTn id="92" presetID="10" presetClass="entr" presetSubtype="0"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15000"/>
                                        <p:tgtEl>
                                          <p:spTgt spid="37"/>
                                        </p:tgtEl>
                                      </p:cBhvr>
                                    </p:animEffect>
                                  </p:childTnLst>
                                </p:cTn>
                              </p:par>
                            </p:childTnLst>
                          </p:cTn>
                        </p:par>
                        <p:par>
                          <p:cTn id="95" fill="hold">
                            <p:stCondLst>
                              <p:cond delay="330000"/>
                            </p:stCondLst>
                            <p:childTnLst>
                              <p:par>
                                <p:cTn id="96" presetID="1"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par>
                          <p:cTn id="98" fill="hold">
                            <p:stCondLst>
                              <p:cond delay="3300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15000"/>
                                        <p:tgtEl>
                                          <p:spTgt spid="39"/>
                                        </p:tgtEl>
                                      </p:cBhvr>
                                    </p:animEffect>
                                  </p:childTnLst>
                                </p:cTn>
                              </p:par>
                            </p:childTnLst>
                          </p:cTn>
                        </p:par>
                        <p:par>
                          <p:cTn id="102" fill="hold">
                            <p:stCondLst>
                              <p:cond delay="34500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5000"/>
                                        <p:tgtEl>
                                          <p:spTgt spid="40"/>
                                        </p:tgtEl>
                                      </p:cBhvr>
                                    </p:animEffect>
                                  </p:childTnLst>
                                </p:cTn>
                              </p:par>
                            </p:childTnLst>
                          </p:cTn>
                        </p:par>
                        <p:par>
                          <p:cTn id="106" fill="hold">
                            <p:stCondLst>
                              <p:cond delay="360000"/>
                            </p:stCondLst>
                            <p:childTnLst>
                              <p:par>
                                <p:cTn id="107" presetID="10" presetClass="entr" presetSubtype="0"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5000"/>
                                        <p:tgtEl>
                                          <p:spTgt spid="41"/>
                                        </p:tgtEl>
                                      </p:cBhvr>
                                    </p:animEffect>
                                  </p:childTnLst>
                                </p:cTn>
                              </p:par>
                            </p:childTnLst>
                          </p:cTn>
                        </p:par>
                        <p:par>
                          <p:cTn id="110" fill="hold">
                            <p:stCondLst>
                              <p:cond delay="375000"/>
                            </p:stCondLst>
                            <p:childTnLst>
                              <p:par>
                                <p:cTn id="111" presetID="10" presetClass="entr" presetSubtype="0" fill="hold" grpId="0"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15000"/>
                                        <p:tgtEl>
                                          <p:spTgt spid="42"/>
                                        </p:tgtEl>
                                      </p:cBhvr>
                                    </p:animEffect>
                                  </p:childTnLst>
                                </p:cTn>
                              </p:par>
                            </p:childTnLst>
                          </p:cTn>
                        </p:par>
                        <p:par>
                          <p:cTn id="114" fill="hold">
                            <p:stCondLst>
                              <p:cond delay="390000"/>
                            </p:stCondLst>
                            <p:childTnLst>
                              <p:par>
                                <p:cTn id="115" presetID="10" presetClass="entr" presetSubtype="0" fill="hold" grpId="0"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5000"/>
                                        <p:tgtEl>
                                          <p:spTgt spid="43"/>
                                        </p:tgtEl>
                                      </p:cBhvr>
                                    </p:animEffect>
                                  </p:childTnLst>
                                </p:cTn>
                              </p:par>
                            </p:childTnLst>
                          </p:cTn>
                        </p:par>
                        <p:par>
                          <p:cTn id="118" fill="hold">
                            <p:stCondLst>
                              <p:cond delay="405000"/>
                            </p:stCondLst>
                            <p:childTnLst>
                              <p:par>
                                <p:cTn id="119" presetID="10"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15000"/>
                                        <p:tgtEl>
                                          <p:spTgt spid="44"/>
                                        </p:tgtEl>
                                      </p:cBhvr>
                                    </p:animEffect>
                                  </p:childTnLst>
                                </p:cTn>
                              </p:par>
                            </p:childTnLst>
                          </p:cTn>
                        </p:par>
                        <p:par>
                          <p:cTn id="122" fill="hold">
                            <p:stCondLst>
                              <p:cond delay="420000"/>
                            </p:stCondLst>
                            <p:childTnLst>
                              <p:par>
                                <p:cTn id="123" presetID="10" presetClass="entr" presetSubtype="0" fill="hold" grpId="0" nodeType="after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15000"/>
                                        <p:tgtEl>
                                          <p:spTgt spid="45"/>
                                        </p:tgtEl>
                                      </p:cBhvr>
                                    </p:animEffect>
                                  </p:childTnLst>
                                </p:cTn>
                              </p:par>
                            </p:childTnLst>
                          </p:cTn>
                        </p:par>
                        <p:par>
                          <p:cTn id="126" fill="hold">
                            <p:stCondLst>
                              <p:cond delay="435000"/>
                            </p:stCondLst>
                            <p:childTnLst>
                              <p:par>
                                <p:cTn id="127" presetID="10" presetClass="entr" presetSubtype="0" fill="hold" grpId="0"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15000"/>
                                        <p:tgtEl>
                                          <p:spTgt spid="46"/>
                                        </p:tgtEl>
                                      </p:cBhvr>
                                    </p:animEffect>
                                  </p:childTnLst>
                                </p:cTn>
                              </p:par>
                            </p:childTnLst>
                          </p:cTn>
                        </p:par>
                        <p:par>
                          <p:cTn id="130" fill="hold">
                            <p:stCondLst>
                              <p:cond delay="450000"/>
                            </p:stCondLst>
                            <p:childTnLst>
                              <p:par>
                                <p:cTn id="131" presetID="10" presetClass="entr" presetSubtype="0"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15000"/>
                                        <p:tgtEl>
                                          <p:spTgt spid="47"/>
                                        </p:tgtEl>
                                      </p:cBhvr>
                                    </p:animEffect>
                                  </p:childTnLst>
                                </p:cTn>
                              </p:par>
                            </p:childTnLst>
                          </p:cTn>
                        </p:par>
                        <p:par>
                          <p:cTn id="134" fill="hold">
                            <p:stCondLst>
                              <p:cond delay="465000"/>
                            </p:stCondLst>
                            <p:childTnLst>
                              <p:par>
                                <p:cTn id="135" presetID="10" presetClass="entr" presetSubtype="0" fill="hold" grpId="0" nodeType="after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15000"/>
                                        <p:tgtEl>
                                          <p:spTgt spid="48"/>
                                        </p:tgtEl>
                                      </p:cBhvr>
                                    </p:animEffect>
                                  </p:childTnLst>
                                </p:cTn>
                              </p:par>
                            </p:childTnLst>
                          </p:cTn>
                        </p:par>
                        <p:par>
                          <p:cTn id="138" fill="hold">
                            <p:stCondLst>
                              <p:cond delay="480000"/>
                            </p:stCondLst>
                            <p:childTnLst>
                              <p:par>
                                <p:cTn id="139" presetID="10"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5000"/>
                                        <p:tgtEl>
                                          <p:spTgt spid="49"/>
                                        </p:tgtEl>
                                      </p:cBhvr>
                                    </p:animEffect>
                                  </p:childTnLst>
                                </p:cTn>
                              </p:par>
                            </p:childTnLst>
                          </p:cTn>
                        </p:par>
                        <p:par>
                          <p:cTn id="142" fill="hold">
                            <p:stCondLst>
                              <p:cond delay="495000"/>
                            </p:stCondLst>
                            <p:childTnLst>
                              <p:par>
                                <p:cTn id="143" presetID="1" presetClass="entr" presetSubtype="0" fill="hold" grpId="0" nodeType="afterEffect">
                                  <p:stCondLst>
                                    <p:cond delay="0"/>
                                  </p:stCondLst>
                                  <p:childTnLst>
                                    <p:set>
                                      <p:cBhvr>
                                        <p:cTn id="1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0B60-5B17-4807-92BD-491CBB1916DA}"/>
              </a:ext>
            </a:extLst>
          </p:cNvPr>
          <p:cNvSpPr>
            <a:spLocks noGrp="1"/>
          </p:cNvSpPr>
          <p:nvPr>
            <p:ph type="title"/>
          </p:nvPr>
        </p:nvSpPr>
        <p:spPr/>
        <p:txBody>
          <a:bodyPr/>
          <a:lstStyle/>
          <a:p>
            <a:r>
              <a:rPr lang="en-US" dirty="0"/>
              <a:t>Leading Ownership – Debriefing</a:t>
            </a:r>
          </a:p>
        </p:txBody>
      </p:sp>
      <p:sp>
        <p:nvSpPr>
          <p:cNvPr id="5" name="Text Placeholder 4">
            <a:extLst>
              <a:ext uri="{FF2B5EF4-FFF2-40B4-BE49-F238E27FC236}">
                <a16:creationId xmlns:a16="http://schemas.microsoft.com/office/drawing/2014/main" id="{CEF3059A-D711-4245-A3B9-2AD65A2C3A71}"/>
              </a:ext>
            </a:extLst>
          </p:cNvPr>
          <p:cNvSpPr>
            <a:spLocks noGrp="1"/>
          </p:cNvSpPr>
          <p:nvPr>
            <p:ph type="body" idx="1"/>
          </p:nvPr>
        </p:nvSpPr>
        <p:spPr/>
        <p:txBody>
          <a:bodyPr/>
          <a:lstStyle/>
          <a:p>
            <a:r>
              <a:rPr lang="en-US" dirty="0">
                <a:latin typeface="+mj-lt"/>
              </a:rPr>
              <a:t>Leader roles, did you find yourself…</a:t>
            </a:r>
          </a:p>
        </p:txBody>
      </p:sp>
      <p:sp>
        <p:nvSpPr>
          <p:cNvPr id="6" name="Content Placeholder 5">
            <a:extLst>
              <a:ext uri="{FF2B5EF4-FFF2-40B4-BE49-F238E27FC236}">
                <a16:creationId xmlns:a16="http://schemas.microsoft.com/office/drawing/2014/main" id="{3AC3DADE-635A-4225-B949-5E7795119DF4}"/>
              </a:ext>
            </a:extLst>
          </p:cNvPr>
          <p:cNvSpPr>
            <a:spLocks noGrp="1"/>
          </p:cNvSpPr>
          <p:nvPr>
            <p:ph sz="half" idx="2"/>
          </p:nvPr>
        </p:nvSpPr>
        <p:spPr/>
        <p:txBody>
          <a:bodyPr/>
          <a:lstStyle/>
          <a:p>
            <a:r>
              <a:rPr lang="en-US" dirty="0"/>
              <a:t>Mistrusting the data?</a:t>
            </a:r>
          </a:p>
          <a:p>
            <a:r>
              <a:rPr lang="en-US" dirty="0"/>
              <a:t>Offering solutions?</a:t>
            </a:r>
          </a:p>
          <a:p>
            <a:r>
              <a:rPr lang="en-US" dirty="0"/>
              <a:t>Asking for a commitment?</a:t>
            </a:r>
          </a:p>
        </p:txBody>
      </p:sp>
      <p:sp>
        <p:nvSpPr>
          <p:cNvPr id="7" name="Text Placeholder 6">
            <a:extLst>
              <a:ext uri="{FF2B5EF4-FFF2-40B4-BE49-F238E27FC236}">
                <a16:creationId xmlns:a16="http://schemas.microsoft.com/office/drawing/2014/main" id="{081056F3-E378-4C54-944A-A57DEF173E5D}"/>
              </a:ext>
            </a:extLst>
          </p:cNvPr>
          <p:cNvSpPr>
            <a:spLocks noGrp="1"/>
          </p:cNvSpPr>
          <p:nvPr>
            <p:ph type="body" sz="quarter" idx="3"/>
          </p:nvPr>
        </p:nvSpPr>
        <p:spPr/>
        <p:txBody>
          <a:bodyPr/>
          <a:lstStyle/>
          <a:p>
            <a:r>
              <a:rPr lang="en-US" dirty="0">
                <a:latin typeface="+mj-lt"/>
              </a:rPr>
              <a:t>Team roles, did you find yourself…</a:t>
            </a:r>
          </a:p>
        </p:txBody>
      </p:sp>
      <p:sp>
        <p:nvSpPr>
          <p:cNvPr id="8" name="Content Placeholder 7">
            <a:extLst>
              <a:ext uri="{FF2B5EF4-FFF2-40B4-BE49-F238E27FC236}">
                <a16:creationId xmlns:a16="http://schemas.microsoft.com/office/drawing/2014/main" id="{E42512C8-700F-4A25-B29D-059AC0ACE411}"/>
              </a:ext>
            </a:extLst>
          </p:cNvPr>
          <p:cNvSpPr>
            <a:spLocks noGrp="1"/>
          </p:cNvSpPr>
          <p:nvPr>
            <p:ph sz="quarter" idx="4"/>
          </p:nvPr>
        </p:nvSpPr>
        <p:spPr/>
        <p:txBody>
          <a:bodyPr/>
          <a:lstStyle/>
          <a:p>
            <a:r>
              <a:rPr lang="en-US" dirty="0"/>
              <a:t>Asking what to do?</a:t>
            </a:r>
          </a:p>
          <a:p>
            <a:r>
              <a:rPr lang="en-US" dirty="0"/>
              <a:t>Asking about priorities?</a:t>
            </a:r>
          </a:p>
          <a:p>
            <a:r>
              <a:rPr lang="en-US" dirty="0"/>
              <a:t>Convincing the leader?</a:t>
            </a:r>
          </a:p>
        </p:txBody>
      </p:sp>
      <p:sp>
        <p:nvSpPr>
          <p:cNvPr id="9" name="TextBox 8">
            <a:extLst>
              <a:ext uri="{FF2B5EF4-FFF2-40B4-BE49-F238E27FC236}">
                <a16:creationId xmlns:a16="http://schemas.microsoft.com/office/drawing/2014/main" id="{5057CBF7-D1AD-4D63-8CEB-F50AFE028517}"/>
              </a:ext>
            </a:extLst>
          </p:cNvPr>
          <p:cNvSpPr txBox="1"/>
          <p:nvPr/>
        </p:nvSpPr>
        <p:spPr>
          <a:xfrm>
            <a:off x="380999" y="5068669"/>
            <a:ext cx="11430000" cy="646331"/>
          </a:xfrm>
          <a:prstGeom prst="rect">
            <a:avLst/>
          </a:prstGeom>
          <a:noFill/>
        </p:spPr>
        <p:txBody>
          <a:bodyPr wrap="square" rtlCol="0">
            <a:spAutoFit/>
          </a:bodyPr>
          <a:lstStyle/>
          <a:p>
            <a:pPr algn="ctr"/>
            <a:r>
              <a:rPr lang="en-US" b="1" dirty="0">
                <a:solidFill>
                  <a:schemeClr val="tx2"/>
                </a:solidFill>
              </a:rPr>
              <a:t>Yeah. It’s hard. I do offer workshops. /innocent/</a:t>
            </a:r>
          </a:p>
          <a:p>
            <a:pPr algn="ctr"/>
            <a:endParaRPr lang="en-US" dirty="0"/>
          </a:p>
        </p:txBody>
      </p:sp>
    </p:spTree>
    <p:extLst>
      <p:ext uri="{BB962C8B-B14F-4D97-AF65-F5344CB8AC3E}">
        <p14:creationId xmlns:p14="http://schemas.microsoft.com/office/powerpoint/2010/main" val="375517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solidFill>
            <a:schemeClr val="accent1"/>
          </a:solidFill>
        </p:spPr>
        <p:txBody>
          <a:bodyPr wrap="square" rtlCol="0">
            <a:spAutoFit/>
          </a:bodyPr>
          <a:lstStyle/>
          <a:p>
            <a:pPr algn="ctr"/>
            <a:r>
              <a:rPr lang="en-US" sz="3600" dirty="0">
                <a:solidFill>
                  <a:schemeClr val="bg1"/>
                </a:solidFill>
              </a:rPr>
              <a:t>Everybody Shifts</a:t>
            </a:r>
          </a:p>
        </p:txBody>
      </p:sp>
    </p:spTree>
    <p:extLst>
      <p:ext uri="{BB962C8B-B14F-4D97-AF65-F5344CB8AC3E}">
        <p14:creationId xmlns:p14="http://schemas.microsoft.com/office/powerpoint/2010/main" val="44881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AEE-2742-4634-9105-3768FFC9BE68}"/>
              </a:ext>
            </a:extLst>
          </p:cNvPr>
          <p:cNvPicPr>
            <a:picLocks noChangeAspect="1"/>
          </p:cNvPicPr>
          <p:nvPr/>
        </p:nvPicPr>
        <p:blipFill>
          <a:blip r:embed="rId3">
            <a:clrChange>
              <a:clrFrom>
                <a:srgbClr val="D8A07B"/>
              </a:clrFrom>
              <a:clrTo>
                <a:srgbClr val="D8A07B">
                  <a:alpha val="0"/>
                </a:srgbClr>
              </a:clrTo>
            </a:clrChange>
            <a:alphaModFix amt="35000"/>
            <a:extLst>
              <a:ext uri="{28A0092B-C50C-407E-A947-70E740481C1C}">
                <a14:useLocalDpi xmlns:a14="http://schemas.microsoft.com/office/drawing/2010/main" val="0"/>
              </a:ext>
            </a:extLst>
          </a:blip>
          <a:stretch>
            <a:fillRect/>
          </a:stretch>
        </p:blipFill>
        <p:spPr>
          <a:xfrm>
            <a:off x="1919406" y="506690"/>
            <a:ext cx="8151458" cy="527077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Create your chain reaction…</a:t>
            </a:r>
          </a:p>
        </p:txBody>
      </p:sp>
    </p:spTree>
    <p:extLst>
      <p:ext uri="{BB962C8B-B14F-4D97-AF65-F5344CB8AC3E}">
        <p14:creationId xmlns:p14="http://schemas.microsoft.com/office/powerpoint/2010/main" val="361251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9485-28DB-4464-8A80-9B7ABCF1BA0F}"/>
              </a:ext>
            </a:extLst>
          </p:cNvPr>
          <p:cNvSpPr>
            <a:spLocks noGrp="1"/>
          </p:cNvSpPr>
          <p:nvPr>
            <p:ph type="title"/>
          </p:nvPr>
        </p:nvSpPr>
        <p:spPr/>
        <p:txBody>
          <a:bodyPr/>
          <a:lstStyle/>
          <a:p>
            <a:r>
              <a:rPr lang="en-US" dirty="0"/>
              <a:t>The Impossible Situation</a:t>
            </a:r>
          </a:p>
        </p:txBody>
      </p:sp>
      <p:pic>
        <p:nvPicPr>
          <p:cNvPr id="7" name="Content Placeholder 6">
            <a:extLst>
              <a:ext uri="{FF2B5EF4-FFF2-40B4-BE49-F238E27FC236}">
                <a16:creationId xmlns:a16="http://schemas.microsoft.com/office/drawing/2014/main" id="{45D42E44-CAFD-4D15-9BD8-4E76DF3CAD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89378" y="1900238"/>
            <a:ext cx="4622044" cy="4043362"/>
          </a:xfrm>
          <a:prstGeom prst="rect">
            <a:avLst/>
          </a:prstGeom>
        </p:spPr>
      </p:pic>
      <p:sp>
        <p:nvSpPr>
          <p:cNvPr id="4" name="Content Placeholder 3">
            <a:extLst>
              <a:ext uri="{FF2B5EF4-FFF2-40B4-BE49-F238E27FC236}">
                <a16:creationId xmlns:a16="http://schemas.microsoft.com/office/drawing/2014/main" id="{419DA55B-DB07-47DB-9A8C-3F75685F9AF7}"/>
              </a:ext>
            </a:extLst>
          </p:cNvPr>
          <p:cNvSpPr>
            <a:spLocks noGrp="1"/>
          </p:cNvSpPr>
          <p:nvPr>
            <p:ph sz="half" idx="2"/>
          </p:nvPr>
        </p:nvSpPr>
        <p:spPr/>
        <p:txBody>
          <a:bodyPr>
            <a:normAutofit/>
          </a:bodyPr>
          <a:lstStyle/>
          <a:p>
            <a:pPr marL="0" indent="0">
              <a:buNone/>
            </a:pPr>
            <a:r>
              <a:rPr lang="en-US" dirty="0"/>
              <a:t>No consistent problem was found…</a:t>
            </a:r>
          </a:p>
          <a:p>
            <a:pPr marL="0" indent="0">
              <a:buNone/>
            </a:pPr>
            <a:endParaRPr lang="en-US" dirty="0"/>
          </a:p>
          <a:p>
            <a:pPr marL="0" indent="0">
              <a:buNone/>
            </a:pPr>
            <a:r>
              <a:rPr lang="en-US" b="1" dirty="0"/>
              <a:t>YET…</a:t>
            </a:r>
          </a:p>
          <a:p>
            <a:pPr marL="0" indent="0">
              <a:buNone/>
            </a:pPr>
            <a:endParaRPr lang="en-US" b="1" dirty="0"/>
          </a:p>
          <a:p>
            <a:r>
              <a:rPr lang="en-US" dirty="0"/>
              <a:t>Leaders set a consistent direction</a:t>
            </a:r>
          </a:p>
          <a:p>
            <a:r>
              <a:rPr lang="en-US" dirty="0"/>
              <a:t>Others go that direction</a:t>
            </a:r>
          </a:p>
          <a:p>
            <a:endParaRPr lang="en-US" dirty="0"/>
          </a:p>
          <a:p>
            <a:pPr marL="0" indent="0">
              <a:buNone/>
            </a:pPr>
            <a:r>
              <a:rPr lang="en-US" b="1" dirty="0">
                <a:solidFill>
                  <a:schemeClr val="accent1"/>
                </a:solidFill>
              </a:rPr>
              <a:t>That won’t work for technical debt.</a:t>
            </a:r>
            <a:endParaRPr lang="en-US" dirty="0">
              <a:solidFill>
                <a:schemeClr val="accent1"/>
              </a:solidFill>
            </a:endParaRPr>
          </a:p>
          <a:p>
            <a:endParaRPr lang="en-US" dirty="0"/>
          </a:p>
        </p:txBody>
      </p:sp>
    </p:spTree>
    <p:extLst>
      <p:ext uri="{BB962C8B-B14F-4D97-AF65-F5344CB8AC3E}">
        <p14:creationId xmlns:p14="http://schemas.microsoft.com/office/powerpoint/2010/main" val="595390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323850"/>
            <a:ext cx="11049000" cy="928688"/>
          </a:xfrm>
        </p:spPr>
        <p:txBody>
          <a:bodyPr/>
          <a:lstStyle/>
          <a:p>
            <a:pPr algn="ctr"/>
            <a:r>
              <a:rPr lang="en-US" dirty="0">
                <a:solidFill>
                  <a:schemeClr val="bg1"/>
                </a:solidFill>
              </a:rPr>
              <a:t>Change how you participate…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0" y="1068388"/>
            <a:ext cx="10915650" cy="1125537"/>
          </a:xfrm>
          <a:solidFill>
            <a:schemeClr val="accent1"/>
          </a:solidFill>
        </p:spPr>
        <p:txBody>
          <a:bodyPr anchor="ctr">
            <a:normAutofit/>
          </a:bodyPr>
          <a:lstStyle/>
          <a:p>
            <a:pPr marL="0" indent="0" algn="ctr">
              <a:buClr>
                <a:schemeClr val="bg1"/>
              </a:buClr>
              <a:buNone/>
            </a:pPr>
            <a:r>
              <a:rPr lang="en-US" b="1" dirty="0">
                <a:solidFill>
                  <a:schemeClr val="bg1"/>
                </a:solidFill>
              </a:rPr>
              <a:t>Product Owner, Team Manager, Individual Contributor, Executive</a:t>
            </a:r>
          </a:p>
        </p:txBody>
      </p:sp>
      <p:pic>
        <p:nvPicPr>
          <p:cNvPr id="4" name="Picture 3">
            <a:extLst>
              <a:ext uri="{FF2B5EF4-FFF2-40B4-BE49-F238E27FC236}">
                <a16:creationId xmlns:a16="http://schemas.microsoft.com/office/drawing/2014/main" id="{CAF85346-90FB-43E5-A6CF-8AF218BA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88" y="2682690"/>
            <a:ext cx="5292016" cy="35280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2717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1816100"/>
            <a:ext cx="11049000" cy="928688"/>
          </a:xfrm>
        </p:spPr>
        <p:txBody>
          <a:bodyPr/>
          <a:lstStyle/>
          <a:p>
            <a:pPr algn="ctr"/>
            <a:r>
              <a:rPr lang="en-US" dirty="0">
                <a:solidFill>
                  <a:schemeClr val="bg1"/>
                </a:solidFill>
              </a:rPr>
              <a:t>How to Start – Product Owner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173818"/>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demand tech debt plan</a:t>
            </a:r>
          </a:p>
          <a:p>
            <a:pPr marL="0" indent="0" algn="ctr">
              <a:buClr>
                <a:schemeClr val="bg1"/>
              </a:buClr>
              <a:buNone/>
            </a:pPr>
            <a:r>
              <a:rPr lang="en-US" dirty="0">
                <a:solidFill>
                  <a:schemeClr val="bg1"/>
                </a:solidFill>
              </a:rPr>
              <a:t>don’t assume tech debt is unsolvable</a:t>
            </a:r>
          </a:p>
        </p:txBody>
      </p:sp>
    </p:spTree>
    <p:extLst>
      <p:ext uri="{BB962C8B-B14F-4D97-AF65-F5344CB8AC3E}">
        <p14:creationId xmlns:p14="http://schemas.microsoft.com/office/powerpoint/2010/main" val="378432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1720850"/>
            <a:ext cx="11049000" cy="928688"/>
          </a:xfrm>
        </p:spPr>
        <p:txBody>
          <a:bodyPr/>
          <a:lstStyle/>
          <a:p>
            <a:pPr algn="ctr"/>
            <a:r>
              <a:rPr lang="en-US" dirty="0">
                <a:solidFill>
                  <a:schemeClr val="bg1"/>
                </a:solidFill>
              </a:rPr>
              <a:t>How to Start – Team Manager / Lead</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078125"/>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designate data champion </a:t>
            </a:r>
          </a:p>
          <a:p>
            <a:pPr marL="0" indent="0" algn="ctr">
              <a:buClr>
                <a:schemeClr val="bg1"/>
              </a:buClr>
              <a:buNone/>
            </a:pPr>
            <a:r>
              <a:rPr lang="en-US" dirty="0">
                <a:solidFill>
                  <a:schemeClr val="bg1"/>
                </a:solidFill>
              </a:rPr>
              <a:t>play exec role</a:t>
            </a:r>
          </a:p>
          <a:p>
            <a:pPr marL="0" indent="0" algn="ctr">
              <a:buClr>
                <a:schemeClr val="bg1"/>
              </a:buClr>
              <a:buNone/>
            </a:pPr>
            <a:r>
              <a:rPr lang="en-US" dirty="0">
                <a:solidFill>
                  <a:schemeClr val="bg1"/>
                </a:solidFill>
              </a:rPr>
              <a:t>ask real exec to take over</a:t>
            </a:r>
          </a:p>
        </p:txBody>
      </p:sp>
    </p:spTree>
    <p:extLst>
      <p:ext uri="{BB962C8B-B14F-4D97-AF65-F5344CB8AC3E}">
        <p14:creationId xmlns:p14="http://schemas.microsoft.com/office/powerpoint/2010/main" val="3604684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1082675"/>
            <a:ext cx="11049000" cy="928688"/>
          </a:xfrm>
        </p:spPr>
        <p:txBody>
          <a:bodyPr>
            <a:normAutofit/>
          </a:bodyPr>
          <a:lstStyle/>
          <a:p>
            <a:pPr algn="ctr"/>
            <a:r>
              <a:rPr lang="en-US" dirty="0">
                <a:solidFill>
                  <a:schemeClr val="bg1"/>
                </a:solidFill>
              </a:rPr>
              <a:t>How to Start – Any Individual Contributor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838709"/>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BE the tech debt data owner</a:t>
            </a:r>
          </a:p>
          <a:p>
            <a:pPr marL="0" indent="0" algn="ctr">
              <a:buClr>
                <a:schemeClr val="bg1"/>
              </a:buClr>
              <a:buNone/>
            </a:pPr>
            <a:r>
              <a:rPr lang="en-US" dirty="0">
                <a:solidFill>
                  <a:schemeClr val="bg1"/>
                </a:solidFill>
              </a:rPr>
              <a:t>present differently at demos</a:t>
            </a:r>
          </a:p>
          <a:p>
            <a:pPr marL="0" indent="0" algn="ctr">
              <a:buClr>
                <a:schemeClr val="bg1"/>
              </a:buClr>
              <a:buNone/>
            </a:pPr>
            <a:r>
              <a:rPr lang="en-US" dirty="0">
                <a:solidFill>
                  <a:schemeClr val="bg1"/>
                </a:solidFill>
              </a:rPr>
              <a:t>define incremental tech debt improvements / experiments</a:t>
            </a:r>
          </a:p>
          <a:p>
            <a:pPr marL="0" indent="0" algn="ctr">
              <a:buClr>
                <a:schemeClr val="bg1"/>
              </a:buClr>
              <a:buNone/>
            </a:pPr>
            <a:r>
              <a:rPr lang="en-US" dirty="0">
                <a:solidFill>
                  <a:schemeClr val="bg1"/>
                </a:solidFill>
              </a:rPr>
              <a:t>work with the PO to make consumable</a:t>
            </a:r>
          </a:p>
          <a:p>
            <a:pPr marL="0" indent="0" algn="ctr">
              <a:buClr>
                <a:schemeClr val="bg1"/>
              </a:buClr>
              <a:buNone/>
            </a:pPr>
            <a:r>
              <a:rPr lang="en-US" dirty="0">
                <a:solidFill>
                  <a:schemeClr val="bg1"/>
                </a:solidFill>
              </a:rPr>
              <a:t>start doing Disciplined Refactoring</a:t>
            </a:r>
          </a:p>
          <a:p>
            <a:pPr marL="0" indent="0" algn="ctr">
              <a:buClr>
                <a:schemeClr val="bg1"/>
              </a:buClr>
              <a:buNone/>
            </a:pPr>
            <a:r>
              <a:rPr lang="en-US" dirty="0">
                <a:solidFill>
                  <a:schemeClr val="bg1"/>
                </a:solidFill>
              </a:rPr>
              <a:t>(I offer a workshop)</a:t>
            </a:r>
          </a:p>
        </p:txBody>
      </p:sp>
    </p:spTree>
    <p:extLst>
      <p:ext uri="{BB962C8B-B14F-4D97-AF65-F5344CB8AC3E}">
        <p14:creationId xmlns:p14="http://schemas.microsoft.com/office/powerpoint/2010/main" val="739835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1082675"/>
            <a:ext cx="11049000" cy="928688"/>
          </a:xfrm>
        </p:spPr>
        <p:txBody>
          <a:bodyPr>
            <a:normAutofit/>
          </a:bodyPr>
          <a:lstStyle/>
          <a:p>
            <a:pPr algn="ctr"/>
            <a:r>
              <a:rPr lang="en-US" dirty="0">
                <a:solidFill>
                  <a:schemeClr val="bg1"/>
                </a:solidFill>
              </a:rPr>
              <a:t>How to Start – Exec</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18445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educate accountability cycle vs ownership cycle</a:t>
            </a:r>
          </a:p>
          <a:p>
            <a:pPr marL="0" indent="0" algn="ctr">
              <a:buClr>
                <a:schemeClr val="bg1"/>
              </a:buClr>
              <a:buNone/>
            </a:pPr>
            <a:r>
              <a:rPr lang="en-US" dirty="0">
                <a:solidFill>
                  <a:schemeClr val="bg1"/>
                </a:solidFill>
              </a:rPr>
              <a:t>start the Leading Ownership step</a:t>
            </a:r>
          </a:p>
          <a:p>
            <a:pPr marL="0" indent="0" algn="ctr">
              <a:buClr>
                <a:schemeClr val="bg1"/>
              </a:buClr>
              <a:buNone/>
            </a:pPr>
            <a:r>
              <a:rPr lang="en-US" dirty="0">
                <a:solidFill>
                  <a:schemeClr val="bg1"/>
                </a:solidFill>
              </a:rPr>
              <a:t>find accountability cycles and change them</a:t>
            </a:r>
          </a:p>
          <a:p>
            <a:pPr marL="0" indent="0" algn="ctr">
              <a:buClr>
                <a:schemeClr val="bg1"/>
              </a:buClr>
              <a:buNone/>
            </a:pPr>
            <a:r>
              <a:rPr lang="en-US" dirty="0">
                <a:solidFill>
                  <a:schemeClr val="bg1"/>
                </a:solidFill>
              </a:rPr>
              <a:t>(I offer workshops)</a:t>
            </a:r>
          </a:p>
        </p:txBody>
      </p:sp>
    </p:spTree>
    <p:extLst>
      <p:ext uri="{BB962C8B-B14F-4D97-AF65-F5344CB8AC3E}">
        <p14:creationId xmlns:p14="http://schemas.microsoft.com/office/powerpoint/2010/main" val="9591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323850"/>
            <a:ext cx="11049000" cy="928688"/>
          </a:xfrm>
          <a:solidFill>
            <a:schemeClr val="accent1"/>
          </a:solidFill>
        </p:spPr>
        <p:txBody>
          <a:bodyPr/>
          <a:lstStyle/>
          <a:p>
            <a:r>
              <a:rPr lang="en-US" dirty="0">
                <a:solidFill>
                  <a:schemeClr val="bg1"/>
                </a:solidFill>
              </a:rPr>
              <a:t>The way we work…</a:t>
            </a:r>
          </a:p>
        </p:txBody>
      </p:sp>
      <p:pic>
        <p:nvPicPr>
          <p:cNvPr id="4" name="Picture 3" descr="A black sign with white text&#10;&#10;Description automatically generated">
            <a:extLst>
              <a:ext uri="{FF2B5EF4-FFF2-40B4-BE49-F238E27FC236}">
                <a16:creationId xmlns:a16="http://schemas.microsoft.com/office/drawing/2014/main" id="{D262EC0F-0821-4EA4-BB04-3E2437330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87" y="1366028"/>
            <a:ext cx="3892924" cy="3892924"/>
          </a:xfrm>
          <a:prstGeom prst="rect">
            <a:avLst/>
          </a:prstGeom>
        </p:spPr>
      </p:pic>
      <p:sp>
        <p:nvSpPr>
          <p:cNvPr id="11" name="TextBox 10">
            <a:extLst>
              <a:ext uri="{FF2B5EF4-FFF2-40B4-BE49-F238E27FC236}">
                <a16:creationId xmlns:a16="http://schemas.microsoft.com/office/drawing/2014/main" id="{D7585C80-6421-4E0A-B9D0-21F501D6300F}"/>
              </a:ext>
            </a:extLst>
          </p:cNvPr>
          <p:cNvSpPr txBox="1"/>
          <p:nvPr/>
        </p:nvSpPr>
        <p:spPr>
          <a:xfrm>
            <a:off x="4770898" y="2198590"/>
            <a:ext cx="6975103" cy="2400657"/>
          </a:xfrm>
          <a:prstGeom prst="rect">
            <a:avLst/>
          </a:prstGeom>
          <a:noFill/>
        </p:spPr>
        <p:txBody>
          <a:bodyPr wrap="square" rtlCol="0">
            <a:spAutoFit/>
          </a:bodyPr>
          <a:lstStyle/>
          <a:p>
            <a:r>
              <a:rPr lang="en-US" sz="2500" dirty="0">
                <a:solidFill>
                  <a:schemeClr val="tx2"/>
                </a:solidFill>
              </a:rPr>
              <a:t>Weekly: explore 1 practice </a:t>
            </a:r>
          </a:p>
          <a:p>
            <a:endParaRPr lang="en-US" sz="2500" dirty="0">
              <a:solidFill>
                <a:schemeClr val="tx2"/>
              </a:solidFill>
            </a:endParaRPr>
          </a:p>
          <a:p>
            <a:r>
              <a:rPr lang="en-US" sz="2500" dirty="0">
                <a:solidFill>
                  <a:schemeClr val="tx2"/>
                </a:solidFill>
              </a:rPr>
              <a:t>Mondays: receive experiment</a:t>
            </a:r>
          </a:p>
          <a:p>
            <a:endParaRPr lang="en-US" sz="2500" dirty="0">
              <a:solidFill>
                <a:schemeClr val="tx2"/>
              </a:solidFill>
            </a:endParaRPr>
          </a:p>
          <a:p>
            <a:r>
              <a:rPr lang="en-US" sz="2500" dirty="0">
                <a:solidFill>
                  <a:schemeClr val="tx2"/>
                </a:solidFill>
              </a:rPr>
              <a:t>Fridays: analysis and additional resources</a:t>
            </a:r>
          </a:p>
          <a:p>
            <a:endParaRPr lang="en-US" sz="2500" dirty="0">
              <a:solidFill>
                <a:schemeClr val="tx2"/>
              </a:solidFill>
            </a:endParaRPr>
          </a:p>
        </p:txBody>
      </p:sp>
      <p:sp>
        <p:nvSpPr>
          <p:cNvPr id="14" name="Arrow: Right 13">
            <a:extLst>
              <a:ext uri="{FF2B5EF4-FFF2-40B4-BE49-F238E27FC236}">
                <a16:creationId xmlns:a16="http://schemas.microsoft.com/office/drawing/2014/main" id="{A87B0B89-ED2E-4B9F-AD09-5BBF966ABE6A}"/>
              </a:ext>
            </a:extLst>
          </p:cNvPr>
          <p:cNvSpPr/>
          <p:nvPr/>
        </p:nvSpPr>
        <p:spPr>
          <a:xfrm>
            <a:off x="4011701" y="2265825"/>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EF743EF-F04D-4A69-B46D-2EB83EC1E261}"/>
              </a:ext>
            </a:extLst>
          </p:cNvPr>
          <p:cNvSpPr/>
          <p:nvPr/>
        </p:nvSpPr>
        <p:spPr>
          <a:xfrm>
            <a:off x="4011701" y="3074889"/>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22A20EA-D4F1-4533-8F64-C96EF9DE27BB}"/>
              </a:ext>
            </a:extLst>
          </p:cNvPr>
          <p:cNvSpPr/>
          <p:nvPr/>
        </p:nvSpPr>
        <p:spPr>
          <a:xfrm>
            <a:off x="4011701" y="3804417"/>
            <a:ext cx="692524" cy="3361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A177B6-FA94-42AC-876E-A11B778F567D}"/>
              </a:ext>
            </a:extLst>
          </p:cNvPr>
          <p:cNvSpPr txBox="1"/>
          <p:nvPr/>
        </p:nvSpPr>
        <p:spPr>
          <a:xfrm>
            <a:off x="843800" y="4760387"/>
            <a:ext cx="8662144" cy="707886"/>
          </a:xfrm>
          <a:prstGeom prst="rect">
            <a:avLst/>
          </a:prstGeom>
          <a:noFill/>
        </p:spPr>
        <p:txBody>
          <a:bodyPr wrap="square" rtlCol="0">
            <a:spAutoFit/>
          </a:bodyPr>
          <a:lstStyle/>
          <a:p>
            <a:r>
              <a:rPr lang="en-US" sz="2000" b="1" dirty="0"/>
              <a:t>Subscribe for free 5-week discovery of your patterns</a:t>
            </a:r>
            <a:endParaRPr lang="en-US" sz="2000" b="1" dirty="0">
              <a:hlinkClick r:id="rId4"/>
            </a:endParaRPr>
          </a:p>
          <a:p>
            <a:r>
              <a:rPr lang="en-US" sz="2000" b="1" dirty="0">
                <a:hlinkClick r:id="rId4"/>
              </a:rPr>
              <a:t>http://bit.ly/Discover_GROw</a:t>
            </a:r>
            <a:r>
              <a:rPr lang="en-US" sz="2000" b="1" dirty="0"/>
              <a:t> </a:t>
            </a:r>
          </a:p>
        </p:txBody>
      </p:sp>
      <p:sp>
        <p:nvSpPr>
          <p:cNvPr id="10" name="TextBox 9">
            <a:extLst>
              <a:ext uri="{FF2B5EF4-FFF2-40B4-BE49-F238E27FC236}">
                <a16:creationId xmlns:a16="http://schemas.microsoft.com/office/drawing/2014/main" id="{F8A90CA3-635E-4369-A194-01520B92E98E}"/>
              </a:ext>
            </a:extLst>
          </p:cNvPr>
          <p:cNvSpPr txBox="1"/>
          <p:nvPr/>
        </p:nvSpPr>
        <p:spPr>
          <a:xfrm>
            <a:off x="843800" y="5591093"/>
            <a:ext cx="10902201" cy="707886"/>
          </a:xfrm>
          <a:prstGeom prst="rect">
            <a:avLst/>
          </a:prstGeom>
          <a:noFill/>
        </p:spPr>
        <p:txBody>
          <a:bodyPr wrap="square" rtlCol="0">
            <a:spAutoFit/>
          </a:bodyPr>
          <a:lstStyle/>
          <a:p>
            <a:r>
              <a:rPr lang="en-US" sz="2000" b="1" dirty="0"/>
              <a:t>Pay for a coached behavior change on experimentation, ownership, or showing ROI</a:t>
            </a:r>
            <a:endParaRPr lang="en-US" sz="2000" b="1" dirty="0">
              <a:hlinkClick r:id="rId4"/>
            </a:endParaRPr>
          </a:p>
          <a:p>
            <a:r>
              <a:rPr lang="en-US" sz="2000" b="1" dirty="0">
                <a:hlinkClick r:id="rId5"/>
              </a:rPr>
              <a:t>sales@digdeeproots.com</a:t>
            </a:r>
            <a:r>
              <a:rPr lang="en-US" sz="2000" b="1" dirty="0"/>
              <a:t> </a:t>
            </a:r>
          </a:p>
        </p:txBody>
      </p:sp>
    </p:spTree>
    <p:extLst>
      <p:ext uri="{BB962C8B-B14F-4D97-AF65-F5344CB8AC3E}">
        <p14:creationId xmlns:p14="http://schemas.microsoft.com/office/powerpoint/2010/main" val="889257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9571-BF80-414F-B920-AA50EB9C9924}"/>
              </a:ext>
            </a:extLst>
          </p:cNvPr>
          <p:cNvSpPr>
            <a:spLocks noGrp="1"/>
          </p:cNvSpPr>
          <p:nvPr>
            <p:ph type="title"/>
          </p:nvPr>
        </p:nvSpPr>
        <p:spPr/>
        <p:txBody>
          <a:bodyPr/>
          <a:lstStyle/>
          <a:p>
            <a:r>
              <a:rPr lang="en-US" dirty="0"/>
              <a:t>The Choice is Yours; the Reward is Simple</a:t>
            </a:r>
          </a:p>
        </p:txBody>
      </p:sp>
      <p:sp>
        <p:nvSpPr>
          <p:cNvPr id="3" name="Content Placeholder 2">
            <a:extLst>
              <a:ext uri="{FF2B5EF4-FFF2-40B4-BE49-F238E27FC236}">
                <a16:creationId xmlns:a16="http://schemas.microsoft.com/office/drawing/2014/main" id="{5E998B3F-8B68-4FE7-931C-B237DDCA614A}"/>
              </a:ext>
            </a:extLst>
          </p:cNvPr>
          <p:cNvSpPr>
            <a:spLocks noGrp="1"/>
          </p:cNvSpPr>
          <p:nvPr>
            <p:ph idx="1"/>
          </p:nvPr>
        </p:nvSpPr>
        <p:spPr/>
        <p:txBody>
          <a:bodyPr/>
          <a:lstStyle/>
          <a:p>
            <a:pPr marL="0" indent="0" algn="ctr">
              <a:buNone/>
            </a:pPr>
            <a:r>
              <a:rPr lang="en-US" dirty="0"/>
              <a:t>You get to start fixing technical debt …. </a:t>
            </a:r>
            <a:r>
              <a:rPr lang="en-US" i="1" dirty="0"/>
              <a:t>Tomorrow</a:t>
            </a:r>
            <a:r>
              <a:rPr lang="en-US" dirty="0"/>
              <a:t>.</a:t>
            </a:r>
          </a:p>
        </p:txBody>
      </p:sp>
      <p:pic>
        <p:nvPicPr>
          <p:cNvPr id="4" name="Picture 3">
            <a:extLst>
              <a:ext uri="{FF2B5EF4-FFF2-40B4-BE49-F238E27FC236}">
                <a16:creationId xmlns:a16="http://schemas.microsoft.com/office/drawing/2014/main" id="{50477F7F-9ECC-4686-84BA-406FF3E5F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sp>
        <p:nvSpPr>
          <p:cNvPr id="5" name="Rectangle 4">
            <a:extLst>
              <a:ext uri="{FF2B5EF4-FFF2-40B4-BE49-F238E27FC236}">
                <a16:creationId xmlns:a16="http://schemas.microsoft.com/office/drawing/2014/main" id="{690572D4-1A19-4B8D-9F9C-504AA0067542}"/>
              </a:ext>
            </a:extLst>
          </p:cNvPr>
          <p:cNvSpPr/>
          <p:nvPr/>
        </p:nvSpPr>
        <p:spPr>
          <a:xfrm>
            <a:off x="3271520" y="2317426"/>
            <a:ext cx="5425440" cy="3423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EBED4-3A29-45BE-A6CF-28FA5CA3DD78}"/>
              </a:ext>
            </a:extLst>
          </p:cNvPr>
          <p:cNvPicPr>
            <a:picLocks noChangeAspect="1"/>
          </p:cNvPicPr>
          <p:nvPr/>
        </p:nvPicPr>
        <p:blipFill>
          <a:blip r:embed="rId3">
            <a:lum bright="70000" contrast="-70000"/>
            <a:alphaModFix amt="70000"/>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pic>
        <p:nvPicPr>
          <p:cNvPr id="7" name="Picture 6">
            <a:extLst>
              <a:ext uri="{FF2B5EF4-FFF2-40B4-BE49-F238E27FC236}">
                <a16:creationId xmlns:a16="http://schemas.microsoft.com/office/drawing/2014/main" id="{085E9C5B-EFE8-4694-BD72-E0C69C4A9EC7}"/>
              </a:ext>
            </a:extLst>
          </p:cNvPr>
          <p:cNvPicPr>
            <a:picLocks noChangeAspect="1"/>
          </p:cNvPicPr>
          <p:nvPr/>
        </p:nvPicPr>
        <p:blipFill>
          <a:blip r:embed="rId4"/>
          <a:stretch>
            <a:fillRect/>
          </a:stretch>
        </p:blipFill>
        <p:spPr>
          <a:xfrm>
            <a:off x="1923415" y="3079426"/>
            <a:ext cx="1348105" cy="2095500"/>
          </a:xfrm>
          <a:prstGeom prst="rect">
            <a:avLst/>
          </a:prstGeom>
        </p:spPr>
      </p:pic>
      <p:pic>
        <p:nvPicPr>
          <p:cNvPr id="8" name="Picture 7">
            <a:extLst>
              <a:ext uri="{FF2B5EF4-FFF2-40B4-BE49-F238E27FC236}">
                <a16:creationId xmlns:a16="http://schemas.microsoft.com/office/drawing/2014/main" id="{64FEC47B-1372-4021-AA05-FEA0775A4AD1}"/>
              </a:ext>
            </a:extLst>
          </p:cNvPr>
          <p:cNvPicPr>
            <a:picLocks noChangeAspect="1"/>
          </p:cNvPicPr>
          <p:nvPr/>
        </p:nvPicPr>
        <p:blipFill>
          <a:blip r:embed="rId5"/>
          <a:stretch>
            <a:fillRect/>
          </a:stretch>
        </p:blipFill>
        <p:spPr>
          <a:xfrm>
            <a:off x="8629651" y="3990469"/>
            <a:ext cx="1266190" cy="937124"/>
          </a:xfrm>
          <a:prstGeom prst="rect">
            <a:avLst/>
          </a:prstGeom>
        </p:spPr>
      </p:pic>
    </p:spTree>
    <p:extLst>
      <p:ext uri="{BB962C8B-B14F-4D97-AF65-F5344CB8AC3E}">
        <p14:creationId xmlns:p14="http://schemas.microsoft.com/office/powerpoint/2010/main" val="98787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665163"/>
            <a:ext cx="11049000" cy="928687"/>
          </a:xfrm>
          <a:solidFill>
            <a:schemeClr val="accent1"/>
          </a:solidFill>
        </p:spPr>
        <p:txBody>
          <a:bodyPr/>
          <a:lstStyle/>
          <a:p>
            <a:pPr algn="ctr"/>
            <a:r>
              <a:rPr lang="en-US" dirty="0">
                <a:solidFill>
                  <a:schemeClr val="bg1"/>
                </a:solidFill>
              </a:rPr>
              <a:t>A New Kind of Leadership</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0" y="1770063"/>
            <a:ext cx="11430000" cy="1125537"/>
          </a:xfrm>
        </p:spPr>
        <p:txBody>
          <a:bodyPr anchor="ctr">
            <a:normAutofit/>
          </a:bodyPr>
          <a:lstStyle/>
          <a:p>
            <a:pPr marL="0" indent="0" algn="ctr">
              <a:buNone/>
            </a:pPr>
            <a:r>
              <a:rPr lang="en-US" b="1" dirty="0">
                <a:solidFill>
                  <a:schemeClr val="accent1"/>
                </a:solidFill>
              </a:rPr>
              <a:t>Multiple directions with alignment.</a:t>
            </a:r>
          </a:p>
          <a:p>
            <a:pPr algn="ctr"/>
            <a:endParaRPr lang="en-US" b="1" dirty="0">
              <a:solidFill>
                <a:schemeClr val="bg1"/>
              </a:solidFill>
            </a:endParaRPr>
          </a:p>
        </p:txBody>
      </p:sp>
      <p:pic>
        <p:nvPicPr>
          <p:cNvPr id="4" name="Picture 3">
            <a:extLst>
              <a:ext uri="{FF2B5EF4-FFF2-40B4-BE49-F238E27FC236}">
                <a16:creationId xmlns:a16="http://schemas.microsoft.com/office/drawing/2014/main" id="{A45597AB-D5C3-410E-8E1A-1D36EBC5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98" y="2582156"/>
            <a:ext cx="6718403" cy="31402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5074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787400"/>
            <a:ext cx="11049000" cy="928688"/>
          </a:xfrm>
          <a:solidFill>
            <a:schemeClr val="accent1"/>
          </a:solidFill>
        </p:spPr>
        <p:txBody>
          <a:bodyPr/>
          <a:lstStyle/>
          <a:p>
            <a:pPr algn="ctr"/>
            <a:r>
              <a:rPr lang="en-US" dirty="0">
                <a:solidFill>
                  <a:schemeClr val="bg1"/>
                </a:solidFill>
              </a:rPr>
              <a:t>Requires Everyone to Shift</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0" y="1716088"/>
            <a:ext cx="11430000" cy="1125537"/>
          </a:xfrm>
        </p:spPr>
        <p:txBody>
          <a:bodyPr anchor="ctr">
            <a:normAutofit/>
          </a:bodyPr>
          <a:lstStyle/>
          <a:p>
            <a:pPr marL="0" indent="0" algn="ctr">
              <a:buClr>
                <a:schemeClr val="bg1"/>
              </a:buClr>
              <a:buNone/>
            </a:pPr>
            <a:r>
              <a:rPr lang="en-US" b="1" dirty="0">
                <a:solidFill>
                  <a:schemeClr val="accent1"/>
                </a:solidFill>
              </a:rPr>
              <a:t>New behaviors in every role</a:t>
            </a:r>
          </a:p>
          <a:p>
            <a:pPr algn="ctr"/>
            <a:endParaRPr lang="en-US" dirty="0">
              <a:solidFill>
                <a:schemeClr val="accent1"/>
              </a:solidFill>
            </a:endParaRPr>
          </a:p>
        </p:txBody>
      </p:sp>
      <p:pic>
        <p:nvPicPr>
          <p:cNvPr id="7" name="Picture 6">
            <a:extLst>
              <a:ext uri="{FF2B5EF4-FFF2-40B4-BE49-F238E27FC236}">
                <a16:creationId xmlns:a16="http://schemas.microsoft.com/office/drawing/2014/main" id="{419ABF31-733A-4B03-8343-DE345D456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410" y="2841625"/>
            <a:ext cx="4450875" cy="296725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00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609600" y="843855"/>
            <a:ext cx="10972800" cy="1097280"/>
          </a:xfrm>
        </p:spPr>
        <p:txBody>
          <a:bodyPr>
            <a:normAutofit/>
          </a:bodyPr>
          <a:lstStyle/>
          <a:p>
            <a:pPr algn="ctr"/>
            <a:r>
              <a:rPr lang="en-US" sz="3000" b="1" dirty="0">
                <a:solidFill>
                  <a:schemeClr val="accent1"/>
                </a:solidFill>
              </a:rPr>
              <a:t>Accountability Loop</a:t>
            </a:r>
          </a:p>
        </p:txBody>
      </p:sp>
      <p:sp>
        <p:nvSpPr>
          <p:cNvPr id="26" name="Title 1">
            <a:extLst>
              <a:ext uri="{FF2B5EF4-FFF2-40B4-BE49-F238E27FC236}">
                <a16:creationId xmlns:a16="http://schemas.microsoft.com/office/drawing/2014/main" id="{144B7999-A039-4ABF-83F4-6332F6D52864}"/>
              </a:ext>
            </a:extLst>
          </p:cNvPr>
          <p:cNvSpPr txBox="1">
            <a:spLocks/>
          </p:cNvSpPr>
          <p:nvPr/>
        </p:nvSpPr>
        <p:spPr>
          <a:xfrm>
            <a:off x="381000" y="443716"/>
            <a:ext cx="11430000" cy="885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dirty="0"/>
              <a:t>What We Do Today</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721346"/>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898984"/>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810164"/>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348499"/>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4271829"/>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2025433"/>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2025433"/>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964922"/>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983420"/>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935157"/>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804432"/>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521320"/>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3338270" y="2421889"/>
            <a:ext cx="8366049" cy="3387537"/>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1" grpId="0" animBg="1"/>
      <p:bldP spid="22" grpId="0" animBg="1"/>
      <p:bldP spid="23" grpId="0" animBg="1"/>
      <p:bldP spid="25" grpId="0" animBg="1"/>
      <p:bldP spid="49" grpId="0" animBg="1"/>
      <p:bldP spid="50" grpId="0" animBg="1"/>
      <p:bldP spid="51" grpId="0" animBg="1"/>
      <p:bldP spid="53" grpId="0" animBg="1"/>
      <p:bldP spid="54"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0" y="4486275"/>
            <a:ext cx="6816725" cy="928688"/>
          </a:xfrm>
        </p:spPr>
        <p:txBody>
          <a:bodyPr>
            <a:normAutofit fontScale="90000"/>
          </a:bodyPr>
          <a:lstStyle/>
          <a:p>
            <a:pPr algn="ctr"/>
            <a:r>
              <a:rPr lang="en-US" dirty="0">
                <a:solidFill>
                  <a:schemeClr val="bg2"/>
                </a:solidFill>
              </a:rPr>
              <a:t>Impact on </a:t>
            </a:r>
            <a:br>
              <a:rPr lang="en-US" dirty="0">
                <a:solidFill>
                  <a:schemeClr val="bg2"/>
                </a:solidFill>
              </a:rPr>
            </a:br>
            <a:r>
              <a:rPr lang="en-US" dirty="0">
                <a:solidFill>
                  <a:schemeClr val="bg2"/>
                </a:solidFill>
              </a:rPr>
              <a:t>Technical Debt?</a:t>
            </a:r>
          </a:p>
        </p:txBody>
      </p:sp>
      <p:pic>
        <p:nvPicPr>
          <p:cNvPr id="1026" name="Picture 2">
            <a:extLst>
              <a:ext uri="{FF2B5EF4-FFF2-40B4-BE49-F238E27FC236}">
                <a16:creationId xmlns:a16="http://schemas.microsoft.com/office/drawing/2014/main" id="{8D2003CB-5877-448E-81C8-3AAE65362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18" y="4078707"/>
            <a:ext cx="1954711" cy="1954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6F65D7-D81A-4AAD-B801-173BBDA17EB5}"/>
              </a:ext>
            </a:extLst>
          </p:cNvPr>
          <p:cNvSpPr txBox="1"/>
          <p:nvPr/>
        </p:nvSpPr>
        <p:spPr>
          <a:xfrm>
            <a:off x="3643592" y="1726995"/>
            <a:ext cx="5910544" cy="2015936"/>
          </a:xfrm>
          <a:prstGeom prst="rect">
            <a:avLst/>
          </a:prstGeom>
          <a:noFill/>
        </p:spPr>
        <p:txBody>
          <a:bodyPr wrap="square" rtlCol="0">
            <a:spAutoFit/>
          </a:bodyPr>
          <a:lstStyle/>
          <a:p>
            <a:r>
              <a:rPr lang="en-US" sz="2500" dirty="0">
                <a:solidFill>
                  <a:schemeClr val="bg1"/>
                </a:solidFill>
              </a:rPr>
              <a:t>4 years total invested</a:t>
            </a:r>
          </a:p>
          <a:p>
            <a:endParaRPr lang="en-US" sz="2500" dirty="0">
              <a:solidFill>
                <a:schemeClr val="bg1"/>
              </a:solidFill>
            </a:endParaRPr>
          </a:p>
          <a:p>
            <a:r>
              <a:rPr lang="en-US" sz="2500" dirty="0">
                <a:solidFill>
                  <a:schemeClr val="bg1"/>
                </a:solidFill>
              </a:rPr>
              <a:t>30% dev effort dedicated</a:t>
            </a:r>
          </a:p>
          <a:p>
            <a:endParaRPr lang="en-US" sz="2500" dirty="0">
              <a:solidFill>
                <a:schemeClr val="bg1"/>
              </a:solidFill>
            </a:endParaRPr>
          </a:p>
          <a:p>
            <a:r>
              <a:rPr lang="en-US" sz="2500" dirty="0">
                <a:solidFill>
                  <a:schemeClr val="bg1"/>
                </a:solidFill>
              </a:rPr>
              <a:t>2 years holding consistent direction</a:t>
            </a:r>
          </a:p>
        </p:txBody>
      </p:sp>
      <p:sp>
        <p:nvSpPr>
          <p:cNvPr id="6" name="Arrow: Right 5">
            <a:extLst>
              <a:ext uri="{FF2B5EF4-FFF2-40B4-BE49-F238E27FC236}">
                <a16:creationId xmlns:a16="http://schemas.microsoft.com/office/drawing/2014/main" id="{0DD7B38A-B6DD-48FB-ABE1-7C0B479E57DD}"/>
              </a:ext>
            </a:extLst>
          </p:cNvPr>
          <p:cNvSpPr/>
          <p:nvPr/>
        </p:nvSpPr>
        <p:spPr>
          <a:xfrm>
            <a:off x="2884394" y="1794230"/>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Arrow: Right 6">
            <a:extLst>
              <a:ext uri="{FF2B5EF4-FFF2-40B4-BE49-F238E27FC236}">
                <a16:creationId xmlns:a16="http://schemas.microsoft.com/office/drawing/2014/main" id="{E6613243-8B9D-4598-9EAE-A993C97E46C2}"/>
              </a:ext>
            </a:extLst>
          </p:cNvPr>
          <p:cNvSpPr/>
          <p:nvPr/>
        </p:nvSpPr>
        <p:spPr>
          <a:xfrm>
            <a:off x="2884394" y="2603294"/>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Arrow: Right 7">
            <a:extLst>
              <a:ext uri="{FF2B5EF4-FFF2-40B4-BE49-F238E27FC236}">
                <a16:creationId xmlns:a16="http://schemas.microsoft.com/office/drawing/2014/main" id="{881425DD-69DB-4D9E-ADE3-1D8E37C8B34F}"/>
              </a:ext>
            </a:extLst>
          </p:cNvPr>
          <p:cNvSpPr/>
          <p:nvPr/>
        </p:nvSpPr>
        <p:spPr>
          <a:xfrm>
            <a:off x="2884394" y="3332822"/>
            <a:ext cx="692524"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Arrow: Right 9">
            <a:extLst>
              <a:ext uri="{FF2B5EF4-FFF2-40B4-BE49-F238E27FC236}">
                <a16:creationId xmlns:a16="http://schemas.microsoft.com/office/drawing/2014/main" id="{441D2188-F5D3-483F-AA81-63A5D0501E08}"/>
              </a:ext>
            </a:extLst>
          </p:cNvPr>
          <p:cNvSpPr/>
          <p:nvPr/>
        </p:nvSpPr>
        <p:spPr>
          <a:xfrm>
            <a:off x="5739652" y="4869353"/>
            <a:ext cx="1837765" cy="336176"/>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itle 4">
            <a:extLst>
              <a:ext uri="{FF2B5EF4-FFF2-40B4-BE49-F238E27FC236}">
                <a16:creationId xmlns:a16="http://schemas.microsoft.com/office/drawing/2014/main" id="{6A2C2A43-7DA9-4E19-8013-317FBA60389F}"/>
              </a:ext>
            </a:extLst>
          </p:cNvPr>
          <p:cNvSpPr txBox="1">
            <a:spLocks/>
          </p:cNvSpPr>
          <p:nvPr/>
        </p:nvSpPr>
        <p:spPr>
          <a:xfrm>
            <a:off x="533398" y="472191"/>
            <a:ext cx="6817659" cy="92868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2"/>
                </a:solidFill>
              </a:rPr>
              <a:t>What Happened:</a:t>
            </a:r>
          </a:p>
        </p:txBody>
      </p:sp>
    </p:spTree>
    <p:extLst>
      <p:ext uri="{BB962C8B-B14F-4D97-AF65-F5344CB8AC3E}">
        <p14:creationId xmlns:p14="http://schemas.microsoft.com/office/powerpoint/2010/main" val="39739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p:txBody>
          <a:bodyPr>
            <a:normAutofit/>
          </a:bodyPr>
          <a:lstStyle/>
          <a:p>
            <a:pPr algn="ctr"/>
            <a:r>
              <a:rPr lang="en-US" dirty="0"/>
              <a:t>Ownership Loop</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46CFA8AA-5B6D-492A-A89F-BA174E264729}"/>
              </a:ext>
            </a:extLst>
          </p:cNvPr>
          <p:cNvSpPr/>
          <p:nvPr/>
        </p:nvSpPr>
        <p:spPr>
          <a:xfrm>
            <a:off x="6050695" y="2398428"/>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DD20B69D-F94B-4DAF-A36C-7520A9A42221}"/>
              </a:ext>
            </a:extLst>
          </p:cNvPr>
          <p:cNvSpPr/>
          <p:nvPr/>
        </p:nvSpPr>
        <p:spPr>
          <a:xfrm>
            <a:off x="6050695" y="4576065"/>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9D33A0F4-AED6-4951-B40E-53AA1573DF2B}"/>
              </a:ext>
            </a:extLst>
          </p:cNvPr>
          <p:cNvSpPr/>
          <p:nvPr/>
        </p:nvSpPr>
        <p:spPr>
          <a:xfrm>
            <a:off x="8889145" y="30255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P spid="19" grpId="0" animBg="1"/>
      <p:bldP spid="20" grpId="0" animBg="1"/>
      <p:bldP spid="29" grpId="0" animBg="1"/>
      <p:bldP spid="3" grpId="0" animBg="1"/>
      <p:bldP spid="6"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p:txBody>
          <a:bodyPr>
            <a:normAutofit/>
          </a:bodyPr>
          <a:lstStyle/>
          <a:p>
            <a:pPr algn="ctr"/>
            <a:r>
              <a:rPr lang="en-US" dirty="0"/>
              <a:t>Ownership Loop</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6216520"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824F4617-8AF2-472C-BCB7-2149C0C2EBF8}"/>
              </a:ext>
            </a:extLst>
          </p:cNvPr>
          <p:cNvSpPr/>
          <p:nvPr/>
        </p:nvSpPr>
        <p:spPr>
          <a:xfrm>
            <a:off x="6281394" y="2300378"/>
            <a:ext cx="478465" cy="3026534"/>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EDC163E-7033-43FA-BC6D-0E8EF0EC380E}"/>
              </a:ext>
            </a:extLst>
          </p:cNvPr>
          <p:cNvSpPr txBox="1"/>
          <p:nvPr/>
        </p:nvSpPr>
        <p:spPr>
          <a:xfrm>
            <a:off x="6355822" y="3323549"/>
            <a:ext cx="2324100" cy="923330"/>
          </a:xfrm>
          <a:prstGeom prst="rect">
            <a:avLst/>
          </a:prstGeom>
          <a:noFill/>
        </p:spPr>
        <p:txBody>
          <a:bodyPr wrap="square" rtlCol="0">
            <a:spAutoFit/>
          </a:bodyPr>
          <a:lstStyle/>
          <a:p>
            <a:pPr algn="ctr"/>
            <a:r>
              <a:rPr lang="en-US" b="1" dirty="0">
                <a:solidFill>
                  <a:schemeClr val="accent2"/>
                </a:solidFill>
              </a:rPr>
              <a:t>Mentor</a:t>
            </a:r>
          </a:p>
          <a:p>
            <a:pPr algn="ctr"/>
            <a:r>
              <a:rPr lang="en-US" b="1" dirty="0">
                <a:solidFill>
                  <a:schemeClr val="accent2"/>
                </a:solidFill>
              </a:rPr>
              <a:t>Coach</a:t>
            </a:r>
          </a:p>
          <a:p>
            <a:pPr algn="ctr"/>
            <a:r>
              <a:rPr lang="en-US" b="1" dirty="0">
                <a:solidFill>
                  <a:schemeClr val="accent2"/>
                </a:solidFill>
              </a:rPr>
              <a:t>Challenge</a:t>
            </a:r>
          </a:p>
        </p:txBody>
      </p:sp>
    </p:spTree>
    <p:extLst>
      <p:ext uri="{BB962C8B-B14F-4D97-AF65-F5344CB8AC3E}">
        <p14:creationId xmlns:p14="http://schemas.microsoft.com/office/powerpoint/2010/main" val="2502401347"/>
      </p:ext>
    </p:extLst>
  </p:cSld>
  <p:clrMapOvr>
    <a:masterClrMapping/>
  </p:clrMapOvr>
</p:sld>
</file>

<file path=ppt/theme/theme1.xml><?xml version="1.0" encoding="utf-8"?>
<a:theme xmlns:a="http://schemas.openxmlformats.org/drawingml/2006/main" name="1_Deep Roots">
  <a:themeElements>
    <a:clrScheme name="Deep Roots">
      <a:dk1>
        <a:srgbClr val="3E2B2E"/>
      </a:dk1>
      <a:lt1>
        <a:sysClr val="window" lastClr="FFFFFF"/>
      </a:lt1>
      <a:dk2>
        <a:srgbClr val="3E2B2E"/>
      </a:dk2>
      <a:lt2>
        <a:srgbClr val="FFFFFF"/>
      </a:lt2>
      <a:accent1>
        <a:srgbClr val="76232F"/>
      </a:accent1>
      <a:accent2>
        <a:srgbClr val="888D30"/>
      </a:accent2>
      <a:accent3>
        <a:srgbClr val="D9D9D6"/>
      </a:accent3>
      <a:accent4>
        <a:srgbClr val="76232F"/>
      </a:accent4>
      <a:accent5>
        <a:srgbClr val="888D30"/>
      </a:accent5>
      <a:accent6>
        <a:srgbClr val="D9D9D6"/>
      </a:accent6>
      <a:hlink>
        <a:srgbClr val="76232F"/>
      </a:hlink>
      <a:folHlink>
        <a:srgbClr val="888D30"/>
      </a:folHlink>
    </a:clrScheme>
    <a:fontScheme name="Deep Roots">
      <a:majorFont>
        <a:latin typeface="Proxima Nova Alt Rg"/>
        <a:ea typeface=""/>
        <a:cs typeface=""/>
      </a:majorFont>
      <a:minorFont>
        <a:latin typeface="Proxima Nova Alt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ep Roots" id="{AD0C9110-0124-4F37-A102-628E83DE9ED0}" vid="{14B45B58-5503-4316-B13D-5D098EDBE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Deep Roots</Template>
  <TotalTime>566</TotalTime>
  <Words>1182</Words>
  <Application>Microsoft Office PowerPoint</Application>
  <PresentationFormat>Widescreen</PresentationFormat>
  <Paragraphs>307</Paragraphs>
  <Slides>36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Century Gothic</vt:lpstr>
      <vt:lpstr>Proxima Nova Alt Lt</vt:lpstr>
      <vt:lpstr>Proxima Nova Alt Rg</vt:lpstr>
      <vt:lpstr>Wingdings</vt:lpstr>
      <vt:lpstr>1_Deep Roots</vt:lpstr>
      <vt:lpstr>Leading Your Way Out of Technical Debt</vt:lpstr>
      <vt:lpstr>PowerPoint Presentation</vt:lpstr>
      <vt:lpstr>The Impossible Situation</vt:lpstr>
      <vt:lpstr>A New Kind of Leadership</vt:lpstr>
      <vt:lpstr>Requires Everyone to Shift</vt:lpstr>
      <vt:lpstr>Accountability Loop</vt:lpstr>
      <vt:lpstr>Impact on  Technical Debt?</vt:lpstr>
      <vt:lpstr>Ownership Loop</vt:lpstr>
      <vt:lpstr>Ownership Loop</vt:lpstr>
      <vt:lpstr>Impact on  Technical Debt?</vt:lpstr>
      <vt:lpstr>Except that Breaks Leaders</vt:lpstr>
      <vt:lpstr>Ownership without breaking leaders</vt:lpstr>
      <vt:lpstr>If we succeed implementing those?</vt:lpstr>
      <vt:lpstr>PowerPoint Presentation</vt:lpstr>
      <vt:lpstr>Let’s Break Down GROw™</vt:lpstr>
      <vt:lpstr>Let’s Break Down GROw™</vt:lpstr>
      <vt:lpstr>Part 1: Planning Experiments</vt:lpstr>
      <vt:lpstr>Part 2: Running Experiments</vt:lpstr>
      <vt:lpstr>Part 3: Leading Ownership</vt:lpstr>
      <vt:lpstr>Part 4: Assessing Ownership</vt:lpstr>
      <vt:lpstr>Part 5: Showing Improvement</vt:lpstr>
      <vt:lpstr>New Concept #1: Experimenting vs Improving</vt:lpstr>
      <vt:lpstr>New Concept #2: Shifting Stance</vt:lpstr>
      <vt:lpstr>Leader Stance</vt:lpstr>
      <vt:lpstr>Team Stance</vt:lpstr>
      <vt:lpstr>Leading Ownership – Skills Required</vt:lpstr>
      <vt:lpstr>Leading Ownership – Debriefing</vt:lpstr>
      <vt:lpstr>PowerPoint Presentation</vt:lpstr>
      <vt:lpstr>PowerPoint Presentation</vt:lpstr>
      <vt:lpstr>Change how you participate…</vt:lpstr>
      <vt:lpstr>How to Start – Product Owner</vt:lpstr>
      <vt:lpstr>How to Start – Team Manager / Lead</vt:lpstr>
      <vt:lpstr>How to Start – Any Individual Contributor</vt:lpstr>
      <vt:lpstr>How to Start – Exec</vt:lpstr>
      <vt:lpstr>The way we work…</vt:lpstr>
      <vt:lpstr>The Choice is Yours; the Reward is Simple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Uryga</dc:creator>
  <cp:lastModifiedBy>Arlo Social</cp:lastModifiedBy>
  <cp:revision>80</cp:revision>
  <dcterms:created xsi:type="dcterms:W3CDTF">2019-04-11T17:25:01Z</dcterms:created>
  <dcterms:modified xsi:type="dcterms:W3CDTF">2019-07-02T01:34:42Z</dcterms:modified>
</cp:coreProperties>
</file>